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62" r:id="rId1"/>
  </p:sldMasterIdLst>
  <p:notesMasterIdLst>
    <p:notesMasterId r:id="rId23"/>
  </p:notesMasterIdLst>
  <p:handoutMasterIdLst>
    <p:handoutMasterId r:id="rId24"/>
  </p:handoutMasterIdLst>
  <p:sldIdLst>
    <p:sldId id="628" r:id="rId2"/>
    <p:sldId id="668" r:id="rId3"/>
    <p:sldId id="644" r:id="rId4"/>
    <p:sldId id="645" r:id="rId5"/>
    <p:sldId id="680" r:id="rId6"/>
    <p:sldId id="681" r:id="rId7"/>
    <p:sldId id="700" r:id="rId8"/>
    <p:sldId id="678" r:id="rId9"/>
    <p:sldId id="695" r:id="rId10"/>
    <p:sldId id="698" r:id="rId11"/>
    <p:sldId id="696" r:id="rId12"/>
    <p:sldId id="655" r:id="rId13"/>
    <p:sldId id="649" r:id="rId14"/>
    <p:sldId id="647" r:id="rId15"/>
    <p:sldId id="704" r:id="rId16"/>
    <p:sldId id="677" r:id="rId17"/>
    <p:sldId id="679" r:id="rId18"/>
    <p:sldId id="701" r:id="rId19"/>
    <p:sldId id="703" r:id="rId20"/>
    <p:sldId id="705" r:id="rId21"/>
    <p:sldId id="538" r:id="rId22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0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동현" initials="이" lastIdx="1" clrIdx="0">
    <p:extLst>
      <p:ext uri="{19B8F6BF-5375-455C-9EA6-DF929625EA0E}">
        <p15:presenceInfo xmlns:p15="http://schemas.microsoft.com/office/powerpoint/2012/main" userId="이동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653"/>
    <a:srgbClr val="DA4B53"/>
    <a:srgbClr val="6C8EBF"/>
    <a:srgbClr val="6192B3"/>
    <a:srgbClr val="446F8D"/>
    <a:srgbClr val="22274F"/>
    <a:srgbClr val="7F7F7F"/>
    <a:srgbClr val="404040"/>
    <a:srgbClr val="BBDEFB"/>
    <a:srgbClr val="5B7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2" autoAdjust="0"/>
    <p:restoredTop sz="95450" autoAdjust="0"/>
  </p:normalViewPr>
  <p:slideViewPr>
    <p:cSldViewPr snapToGrid="0">
      <p:cViewPr varScale="1">
        <p:scale>
          <a:sx n="76" d="100"/>
          <a:sy n="76" d="100"/>
        </p:scale>
        <p:origin x="108" y="918"/>
      </p:cViewPr>
      <p:guideLst>
        <p:guide orient="horz" pos="2341"/>
        <p:guide pos="3097"/>
      </p:guideLst>
    </p:cSldViewPr>
  </p:slideViewPr>
  <p:outlineViewPr>
    <p:cViewPr>
      <p:scale>
        <a:sx n="33" d="100"/>
        <a:sy n="33" d="100"/>
      </p:scale>
      <p:origin x="0" y="48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83" y="6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5448" cy="496253"/>
          </a:xfrm>
          <a:prstGeom prst="rect">
            <a:avLst/>
          </a:prstGeom>
        </p:spPr>
        <p:txBody>
          <a:bodyPr vert="horz" lIns="91296" tIns="45647" rIns="91296" bIns="45647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charset="-127"/>
              <a:ea typeface="맑은 고딕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645" y="2"/>
            <a:ext cx="2945448" cy="496253"/>
          </a:xfrm>
          <a:prstGeom prst="rect">
            <a:avLst/>
          </a:prstGeom>
        </p:spPr>
        <p:txBody>
          <a:bodyPr vert="horz" lIns="91296" tIns="45647" rIns="91296" bIns="45647" rtlCol="0"/>
          <a:lstStyle>
            <a:lvl1pPr algn="r">
              <a:defRPr sz="1200"/>
            </a:lvl1pPr>
          </a:lstStyle>
          <a:p>
            <a:fld id="{C28EBAAA-6C2E-4C2E-8BA7-2C361A9F0197}" type="datetimeFigureOut">
              <a:rPr lang="ko-KR" altLang="en-US" smtClean="0">
                <a:latin typeface="맑은 고딕" charset="-127"/>
                <a:ea typeface="맑은 고딕" charset="-127"/>
              </a:rPr>
              <a:pPr/>
              <a:t>2020-08-06</a:t>
            </a:fld>
            <a:endParaRPr lang="ko-KR" altLang="en-US" dirty="0">
              <a:latin typeface="맑은 고딕" charset="-127"/>
              <a:ea typeface="맑은 고딕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28800"/>
            <a:ext cx="2945448" cy="496252"/>
          </a:xfrm>
          <a:prstGeom prst="rect">
            <a:avLst/>
          </a:prstGeom>
        </p:spPr>
        <p:txBody>
          <a:bodyPr vert="horz" lIns="91296" tIns="45647" rIns="91296" bIns="45647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charset="-127"/>
              <a:ea typeface="맑은 고딕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645" y="9428800"/>
            <a:ext cx="2945448" cy="496252"/>
          </a:xfrm>
          <a:prstGeom prst="rect">
            <a:avLst/>
          </a:prstGeom>
        </p:spPr>
        <p:txBody>
          <a:bodyPr vert="horz" lIns="91296" tIns="45647" rIns="91296" bIns="45647" rtlCol="0" anchor="b"/>
          <a:lstStyle>
            <a:lvl1pPr algn="r">
              <a:defRPr sz="1200"/>
            </a:lvl1pPr>
          </a:lstStyle>
          <a:p>
            <a:fld id="{0AE4A43C-B67B-402C-8928-CAB0DA1E48CA}" type="slidenum">
              <a:rPr lang="ko-KR" altLang="en-US" smtClean="0">
                <a:latin typeface="맑은 고딕" charset="-127"/>
                <a:ea typeface="맑은 고딕" charset="-127"/>
              </a:rPr>
              <a:pPr/>
              <a:t>‹#›</a:t>
            </a:fld>
            <a:endParaRPr lang="ko-KR" altLang="en-US" dirty="0">
              <a:latin typeface="맑은 고딕" charset="-127"/>
              <a:ea typeface="맑은 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457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7034" cy="496253"/>
          </a:xfrm>
          <a:prstGeom prst="rect">
            <a:avLst/>
          </a:prstGeom>
        </p:spPr>
        <p:txBody>
          <a:bodyPr vert="horz" lIns="91406" tIns="45701" rIns="91406" bIns="4570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058" y="2"/>
            <a:ext cx="2947034" cy="496253"/>
          </a:xfrm>
          <a:prstGeom prst="rect">
            <a:avLst/>
          </a:prstGeom>
        </p:spPr>
        <p:txBody>
          <a:bodyPr vert="horz" lIns="91406" tIns="45701" rIns="91406" bIns="4570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fld id="{BE481F09-D965-45D4-8C12-FBEFF370F400}" type="datetimeFigureOut">
              <a:rPr lang="ko-KR" altLang="en-US" smtClean="0"/>
              <a:pPr>
                <a:defRPr/>
              </a:pPr>
              <a:t>2020-08-06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6" tIns="45701" rIns="91406" bIns="45701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085" y="4715192"/>
            <a:ext cx="5437506" cy="4466274"/>
          </a:xfrm>
          <a:prstGeom prst="rect">
            <a:avLst/>
          </a:prstGeom>
        </p:spPr>
        <p:txBody>
          <a:bodyPr vert="horz" lIns="91406" tIns="45701" rIns="91406" bIns="45701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800"/>
            <a:ext cx="2947034" cy="496252"/>
          </a:xfrm>
          <a:prstGeom prst="rect">
            <a:avLst/>
          </a:prstGeom>
        </p:spPr>
        <p:txBody>
          <a:bodyPr vert="horz" lIns="91406" tIns="45701" rIns="91406" bIns="4570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058" y="9428800"/>
            <a:ext cx="2947034" cy="496252"/>
          </a:xfrm>
          <a:prstGeom prst="rect">
            <a:avLst/>
          </a:prstGeom>
        </p:spPr>
        <p:txBody>
          <a:bodyPr vert="horz" lIns="91406" tIns="45701" rIns="91406" bIns="4570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0203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vlevine/status/1257477600655466496/photo/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https://twitter.com/svlevine/status/1257477600655466496/photo/1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5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05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agilesoda.ai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 userDrawn="1">
            <p:ph type="title"/>
          </p:nvPr>
        </p:nvSpPr>
        <p:spPr>
          <a:xfrm>
            <a:off x="338777" y="1361987"/>
            <a:ext cx="7701352" cy="1102289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0"/>
          <a:stretch/>
        </p:blipFill>
        <p:spPr>
          <a:xfrm>
            <a:off x="4543168" y="6554717"/>
            <a:ext cx="819664" cy="246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6" t="7726" r="18785" b="8182"/>
          <a:stretch/>
        </p:blipFill>
        <p:spPr>
          <a:xfrm flipH="1">
            <a:off x="-4" y="33685"/>
            <a:ext cx="6820253" cy="6836897"/>
          </a:xfrm>
          <a:prstGeom prst="rect">
            <a:avLst/>
          </a:prstGeom>
        </p:spPr>
      </p:pic>
      <p:sp>
        <p:nvSpPr>
          <p:cNvPr id="14" name="Rectangle 3"/>
          <p:cNvSpPr/>
          <p:nvPr userDrawn="1"/>
        </p:nvSpPr>
        <p:spPr>
          <a:xfrm>
            <a:off x="0" y="-1"/>
            <a:ext cx="6829063" cy="6870583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7"/>
          <p:cNvSpPr/>
          <p:nvPr userDrawn="1"/>
        </p:nvSpPr>
        <p:spPr>
          <a:xfrm>
            <a:off x="1441620" y="967778"/>
            <a:ext cx="5387547" cy="4571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359242" y="497814"/>
            <a:ext cx="4151190" cy="422837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20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22630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5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4" t="13704" r="24695" b="175"/>
          <a:stretch/>
        </p:blipFill>
        <p:spPr>
          <a:xfrm>
            <a:off x="0" y="0"/>
            <a:ext cx="6812692" cy="6858000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1" y="-1"/>
            <a:ext cx="6812692" cy="6870583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7"/>
          <p:cNvSpPr/>
          <p:nvPr userDrawn="1"/>
        </p:nvSpPr>
        <p:spPr>
          <a:xfrm>
            <a:off x="1441620" y="967778"/>
            <a:ext cx="5387547" cy="4571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359242" y="497814"/>
            <a:ext cx="4151190" cy="422837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20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22630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7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" t="13703" r="7549" b="44370"/>
          <a:stretch/>
        </p:blipFill>
        <p:spPr>
          <a:xfrm>
            <a:off x="0" y="0"/>
            <a:ext cx="9906000" cy="2009870"/>
          </a:xfrm>
          <a:prstGeom prst="rect">
            <a:avLst/>
          </a:prstGeom>
        </p:spPr>
      </p:pic>
      <p:sp>
        <p:nvSpPr>
          <p:cNvPr id="13" name="Rectangle 3"/>
          <p:cNvSpPr/>
          <p:nvPr userDrawn="1"/>
        </p:nvSpPr>
        <p:spPr>
          <a:xfrm>
            <a:off x="0" y="-1"/>
            <a:ext cx="9906000" cy="2020621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597528" y="514887"/>
            <a:ext cx="8526699" cy="858403"/>
          </a:xfrm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Font typeface="+mj-lt"/>
              <a:buNone/>
              <a:defRPr sz="28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7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" t="13703" r="7549" b="57779"/>
          <a:stretch/>
        </p:blipFill>
        <p:spPr>
          <a:xfrm>
            <a:off x="0" y="0"/>
            <a:ext cx="9906000" cy="1367073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0" y="-1"/>
            <a:ext cx="9906000" cy="1373291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307820" y="225187"/>
            <a:ext cx="8526699" cy="858403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24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4481368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4" t="13704" r="45412" b="175"/>
          <a:stretch/>
        </p:blipFill>
        <p:spPr>
          <a:xfrm>
            <a:off x="0" y="0"/>
            <a:ext cx="2797522" cy="6858000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0" y="1"/>
            <a:ext cx="2797522" cy="6869288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3023859" y="1960157"/>
            <a:ext cx="6464173" cy="858403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3000" b="1" cap="none" spc="0">
                <a:ln w="0"/>
                <a:solidFill>
                  <a:srgbClr val="313450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6" t="28135" r="6346" b="42026"/>
          <a:stretch/>
        </p:blipFill>
        <p:spPr>
          <a:xfrm>
            <a:off x="0" y="4072855"/>
            <a:ext cx="9907398" cy="2376071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0" y="4072855"/>
            <a:ext cx="9910800" cy="2410323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354227" y="353778"/>
            <a:ext cx="9133805" cy="858403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3000" b="1" cap="none" spc="0">
                <a:ln w="0"/>
                <a:solidFill>
                  <a:srgbClr val="313450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6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7729365" y="6616314"/>
            <a:ext cx="21336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C288D6-1F43-45AB-A7E3-77310CC02001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 charset="-127"/>
                <a:ea typeface="맑은 고딕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 charset="-127"/>
              <a:ea typeface="맑은 고딕" charset="-127"/>
              <a:cs typeface="+mn-cs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00602" y="182101"/>
            <a:ext cx="6637857" cy="436736"/>
          </a:xfrm>
        </p:spPr>
        <p:txBody>
          <a:bodyPr lIns="90000">
            <a:noAutofit/>
          </a:bodyPr>
          <a:lstStyle>
            <a:lvl1pPr algn="l">
              <a:defRPr sz="2400" b="0">
                <a:solidFill>
                  <a:srgbClr val="3134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7092778" y="182101"/>
            <a:ext cx="2603484" cy="4367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buNone/>
              <a:defRPr sz="1200">
                <a:solidFill>
                  <a:srgbClr val="DA4B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algn="r">
              <a:lnSpc>
                <a:spcPct val="120000"/>
              </a:lnSpc>
              <a:buNone/>
              <a:defRPr sz="1100"/>
            </a:lvl2pPr>
            <a:lvl3pPr algn="r">
              <a:lnSpc>
                <a:spcPct val="120000"/>
              </a:lnSpc>
              <a:buNone/>
              <a:defRPr sz="1050"/>
            </a:lvl3pPr>
            <a:lvl4pPr algn="r">
              <a:lnSpc>
                <a:spcPct val="120000"/>
              </a:lnSpc>
              <a:buNone/>
              <a:defRPr sz="1000"/>
            </a:lvl4pPr>
            <a:lvl5pPr algn="r">
              <a:lnSpc>
                <a:spcPct val="120000"/>
              </a:lnSpc>
              <a:buNone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119917" y="6557279"/>
            <a:ext cx="943265" cy="281385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185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뒷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891362" y="3831719"/>
            <a:ext cx="2202843" cy="336626"/>
          </a:xfrm>
        </p:spPr>
        <p:txBody>
          <a:bodyPr>
            <a:noAutofit/>
          </a:bodyPr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0"/>
          <a:stretch/>
        </p:blipFill>
        <p:spPr>
          <a:xfrm>
            <a:off x="4543168" y="6554717"/>
            <a:ext cx="819664" cy="24632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72994" y="6560885"/>
            <a:ext cx="1305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Copyright © </a:t>
            </a:r>
            <a:r>
              <a:rPr kumimoji="1" lang="en-US" altLang="ko-KR" sz="8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AgileSoDA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hlinkClick r:id="rId4"/>
          </p:cNvPr>
          <p:cNvSpPr txBox="1"/>
          <p:nvPr userDrawn="1"/>
        </p:nvSpPr>
        <p:spPr>
          <a:xfrm>
            <a:off x="8732108" y="6560885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www.agilesoda.ai</a:t>
            </a:r>
          </a:p>
        </p:txBody>
      </p:sp>
    </p:spTree>
    <p:extLst>
      <p:ext uri="{BB962C8B-B14F-4D97-AF65-F5344CB8AC3E}">
        <p14:creationId xmlns:p14="http://schemas.microsoft.com/office/powerpoint/2010/main" val="218834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3825" y="116632"/>
            <a:ext cx="9658350" cy="59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3825" y="785832"/>
            <a:ext cx="9658350" cy="550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47375" y="6480154"/>
            <a:ext cx="213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fld id="{B633ADDC-818A-413F-9BB7-5C42D0D72432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82" r:id="rId2"/>
    <p:sldLayoutId id="2147484093" r:id="rId3"/>
    <p:sldLayoutId id="2147484089" r:id="rId4"/>
    <p:sldLayoutId id="2147484090" r:id="rId5"/>
    <p:sldLayoutId id="2147484091" r:id="rId6"/>
    <p:sldLayoutId id="2147484092" r:id="rId7"/>
    <p:sldLayoutId id="2147484085" r:id="rId8"/>
    <p:sldLayoutId id="2147484083" r:id="rId9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b="1" i="0" kern="1200">
          <a:solidFill>
            <a:srgbClr val="314556"/>
          </a:solidFill>
          <a:latin typeface="+mj-lt"/>
          <a:ea typeface="맑은 고딕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24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0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8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6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6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sumniya.tistory.com/1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rystal-clear-reinforcement-learning-7e6c1541365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0/04/an-optimistic-perspective-on-offline.html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Offline Reinforcement Learning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5629" y="2294999"/>
            <a:ext cx="132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1600" dirty="0">
                <a:solidFill>
                  <a:srgbClr val="DA4B53"/>
                </a:solidFill>
                <a:latin typeface="맑은 고딕" charset="-127"/>
                <a:ea typeface="맑은 고딕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06363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Online Learning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Online &amp; Offline Learning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Online Learning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01</a:t>
            </a: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9" y="2244791"/>
            <a:ext cx="8341400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강화 학습은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Environment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통해 얻는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Reward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통해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Optimal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찾는 것이 목적이다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Online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방법은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환경과 끊임없이 상호 작용하며 보상을 통해서 학습하는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.. 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환경이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Online Interaction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통해 새로운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Data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받는 형태이다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86546" y="3118778"/>
            <a:ext cx="4071130" cy="314714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Online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 앞서 말한 바와 같이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환경이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Online Interaction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하고 있다는 것인데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강화학습에 관해서 생각해보면 당연한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On – OFF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방법 모두 환경을 통해 얻은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이용해서 학습하는 방법으로 학습이 끝날 때 까지 계속해서 환경을 통해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얻는다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ON – OFF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차이는 학습을 할 때 다른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얻은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사용하는 여부에 따라 달라진다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On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경우에는 오직 현재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얻은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만을 사용하며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Off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경우에는 다른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얻은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도 사용해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(Data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효율성이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좋은 이유이다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여기서 말하는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Trajectory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Reward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등이 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99368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118778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Online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관해 조금 더 생각해보면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지속해서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환경을 통해 새로운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받는 형태라는 점이 실제 환경에서는 적용하기 어렵다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환경과의 상호작용을 지속하며 학습하는 방법은 안전과 같은 여러가지 문제가 생길 수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예를 들어서 자율주행 자동차를 생각해보자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자율주행 자동차를 강화학습을 통해서 학습시키려고 할 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학습을 위해 자동차를 실제 도로에서 적용 할 수는 없을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또한 실제 환경을 통해서 얻는 데이터를 전부 이용하지 못하기 때문에 의도하지 않은 행동을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학습 할 수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시뮬레이션을 통해 학습시키는 방법도 제시 할 수 있는데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실제 환경과 유사한 시뮬레이터를 만드는 것에는 무리가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그렇다면 어떤 방법을 이용해야 할까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?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Online Learning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Agent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환경과의 상호작용을 통해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새로 얻어서 학습하는 방법이다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20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Offline Learning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Online &amp; Offline Learning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86546" y="3118778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Offline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 더 이상 환경과 상호작용하지 않고 이전에 환경과의 상호작용을 통해서 얻은 저장된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로 학습하는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Offline Learning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방법을 통해서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Online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문제인 안전 등의 문제를 해결 할 수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실제 환경에서 상호작용하지 않고 이미 저장된 데이터들을 모두 이용한다는 점에서 데이터의 효율성이 매우 높다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환경을 통해서 새로운 정보를 얻지 않는다는 특징이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Offline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Fully Off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방법이라고 표현하며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Fixed 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이용해서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RL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알고리즘들의 성능을 평가 할 수 있다는 특징도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하지만 기존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이용해 학습이 끝나면 더 이상 학습하지 않기 때문에 최신의 정보를 이용하지 않는다는 특징이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99368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118778"/>
            <a:ext cx="4071130" cy="314714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Offline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있는 모든 데이터를 사용하기 대문에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Replay Buffer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Sample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choice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하는 과정과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Exploration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과정이 사라지게 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하지만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Offline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가장 큰 문제는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Fixed 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이용하기 때문에 실제 환경과는 다른 분포를 띄게 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그래서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Distribution Mismatch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라는 문제가 나타난다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.. 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Offline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문제와 실제로 학습이 정말 가능한가에 대한 의구심이 있었지만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구글에서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2020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4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월에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Atari 2600 Games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대해 성공적으로 구현해 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(Distribution Mismatch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문제를 해결하지 않아도 우수한 결과를 가지게 함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  <a:cs typeface="Montserrat" charset="0"/>
            </a:endParaRP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Offline Learning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Agent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더 이상 환경을 통해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얻지 않는다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43AAA7-3342-42D4-8EF2-A6F08BD1DC64}"/>
              </a:ext>
            </a:extLst>
          </p:cNvPr>
          <p:cNvSpPr/>
          <p:nvPr/>
        </p:nvSpPr>
        <p:spPr>
          <a:xfrm>
            <a:off x="364405" y="1566252"/>
            <a:ext cx="9250376" cy="1484765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4A59-48CB-4DA5-BA13-94E41CEDDB73}"/>
              </a:ext>
            </a:extLst>
          </p:cNvPr>
          <p:cNvSpPr txBox="1"/>
          <p:nvPr/>
        </p:nvSpPr>
        <p:spPr>
          <a:xfrm>
            <a:off x="937929" y="1679986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Offline Learning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57B576-F0CD-4829-8C01-F8004499B0F9}"/>
              </a:ext>
            </a:extLst>
          </p:cNvPr>
          <p:cNvSpPr txBox="1"/>
          <p:nvPr/>
        </p:nvSpPr>
        <p:spPr>
          <a:xfrm>
            <a:off x="400602" y="1679986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02</a:t>
            </a: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C633F47F-E9E7-481C-9A1F-7F462EB69ADD}"/>
              </a:ext>
            </a:extLst>
          </p:cNvPr>
          <p:cNvSpPr/>
          <p:nvPr/>
        </p:nvSpPr>
        <p:spPr>
          <a:xfrm>
            <a:off x="496852" y="1695865"/>
            <a:ext cx="239174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AEAA33-13FD-49D6-9D15-A7AC958BFE9F}"/>
              </a:ext>
            </a:extLst>
          </p:cNvPr>
          <p:cNvSpPr txBox="1"/>
          <p:nvPr/>
        </p:nvSpPr>
        <p:spPr>
          <a:xfrm>
            <a:off x="736025" y="1989895"/>
            <a:ext cx="8335785" cy="98591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Offline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앞서 언급한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Online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의 문제를 해결하기 위한 방법으로 환경과의 상호작용을 통해 모아진 데이터를 이용해 학습하는 방법이다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방대한 양의 데이터만을 이용하여 학습하므로 따로 환경과의 상호작용이 필요하지 않다는 큰 특징이다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Offline Learning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하는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환경에서 어떤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취하는 것이 아닌 오직 저장된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Data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로만 학습을 하게 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.Dataset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 없는 경우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Online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처음에 이용해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Dataset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저장하고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미리 학습시키는 경우도 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Exploration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많이 하는 형태로 구현해 더 다양한 데이터를 얻는다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10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4515413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Offline Learning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Online &amp; Offline Learning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Off - Policy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01</a:t>
            </a: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9" y="2105311"/>
            <a:ext cx="3939298" cy="75507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Offline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Fully Off Policy RL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방법으로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Off Policy Algorithm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에서 새롭게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환경과 작용하지 않고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Replay Buffer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의 데이터로 학습하는 형태이다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118778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Offline Learning RL Algorithm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 기존에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 RL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알고리즘과 큰 차이가 없다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Off –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알고리즘에서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더 이상 환경과 상호작용하지 않고 고정된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데이터를 샘플로 학습하는 방법이 아닌 모든 데이터를 이용해서 학습하는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따라서 알고리즘을 구현할 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Online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 RL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알고리즘에서 쉽게 구현할 수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Offline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만 가능한 알고리즘이 있지만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Online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알고리즘에 새로운 데이터 저장하는 부분 없이 고정된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학습하는 부분만 반복하면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Offline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방식이 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이때 고정된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이용할 때 일반화된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이용해야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99368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099368" y="1566253"/>
            <a:ext cx="4515413" cy="1484765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5672892" y="1679987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Important Factors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35565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02</a:t>
            </a:r>
          </a:p>
        </p:txBody>
      </p:sp>
      <p:sp>
        <p:nvSpPr>
          <p:cNvPr id="78" name="Rectangle 7"/>
          <p:cNvSpPr/>
          <p:nvPr/>
        </p:nvSpPr>
        <p:spPr>
          <a:xfrm>
            <a:off x="5231815" y="1695866"/>
            <a:ext cx="239174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470989" y="2220727"/>
            <a:ext cx="3921650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Offline Learning RL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방법에서 중요한 요소가 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그 요소로는 첫째로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Data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size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Diversity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이고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두번째는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Algorithm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Choice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21509" y="3118778"/>
            <a:ext cx="4071130" cy="314714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 Size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Diversity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관해서는 사실 쉽게 생각할 수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Offline Learning RL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 고정된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이용해 학습하는 방법이므로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Size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매우 커야 할 뿐만 아니라 저장된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다양해야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그렇기 때문에 처음에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구축할 때 다양한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저장하기 위해서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Exploration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많이 하게한다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Algorithm Choice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말 그대로 어떤 알고리즘을 선택하는 것이 중요하는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Offline RL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Offline RL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만을 위한 알고리즘도 존재하지만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기존에 있던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 RL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알고리즘을 이용할 수도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어떤 알고리즘을 선택하는 지에 따라서 성능 차이가 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Offline Learning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관한 특징이다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78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utoShape 12"/>
          <p:cNvSpPr>
            <a:spLocks noChangeArrowheads="1"/>
          </p:cNvSpPr>
          <p:nvPr/>
        </p:nvSpPr>
        <p:spPr bwMode="gray">
          <a:xfrm>
            <a:off x="602986" y="1466758"/>
            <a:ext cx="4234624" cy="44264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Online &amp; Offline Learning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Online &amp; Offline Learning</a:t>
            </a:r>
          </a:p>
        </p:txBody>
      </p:sp>
      <p:sp>
        <p:nvSpPr>
          <p:cNvPr id="28" name="Rectangle 58"/>
          <p:cNvSpPr/>
          <p:nvPr/>
        </p:nvSpPr>
        <p:spPr>
          <a:xfrm>
            <a:off x="698731" y="1569018"/>
            <a:ext cx="4050600" cy="368366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Online Learning</a:t>
            </a:r>
            <a:endParaRPr lang="en-US" sz="1400" dirty="0"/>
          </a:p>
        </p:txBody>
      </p:sp>
      <p:sp>
        <p:nvSpPr>
          <p:cNvPr id="30" name="TextBox 4"/>
          <p:cNvSpPr txBox="1"/>
          <p:nvPr/>
        </p:nvSpPr>
        <p:spPr>
          <a:xfrm>
            <a:off x="752624" y="2109417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1</a:t>
            </a:r>
            <a:endParaRPr lang="ar-SA" sz="2600" dirty="0">
              <a:solidFill>
                <a:srgbClr val="22274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31" name="Straight Connector 52"/>
          <p:cNvCxnSpPr/>
          <p:nvPr/>
        </p:nvCxnSpPr>
        <p:spPr>
          <a:xfrm>
            <a:off x="1390101" y="2677976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"/>
          <p:cNvSpPr txBox="1"/>
          <p:nvPr/>
        </p:nvSpPr>
        <p:spPr>
          <a:xfrm>
            <a:off x="752624" y="2866707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2</a:t>
            </a:r>
            <a:endParaRPr lang="ar-SA" sz="2600" dirty="0">
              <a:solidFill>
                <a:srgbClr val="22274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752624" y="3636351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3</a:t>
            </a:r>
            <a:endParaRPr lang="ar-SA" sz="2600" dirty="0">
              <a:solidFill>
                <a:srgbClr val="22274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752624" y="4405997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4</a:t>
            </a:r>
            <a:endParaRPr lang="ar-SA" sz="2600" dirty="0">
              <a:solidFill>
                <a:srgbClr val="22274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35" name="Straight Connector 56"/>
          <p:cNvCxnSpPr/>
          <p:nvPr/>
        </p:nvCxnSpPr>
        <p:spPr>
          <a:xfrm>
            <a:off x="1390101" y="3449516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7"/>
          <p:cNvCxnSpPr/>
          <p:nvPr/>
        </p:nvCxnSpPr>
        <p:spPr>
          <a:xfrm>
            <a:off x="1390101" y="4221056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4"/>
          <p:cNvSpPr txBox="1"/>
          <p:nvPr/>
        </p:nvSpPr>
        <p:spPr>
          <a:xfrm>
            <a:off x="752624" y="5217222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5</a:t>
            </a:r>
            <a:endParaRPr lang="ar-SA" sz="2600" dirty="0">
              <a:solidFill>
                <a:srgbClr val="22274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38" name="Straight Connector 66"/>
          <p:cNvCxnSpPr/>
          <p:nvPr/>
        </p:nvCxnSpPr>
        <p:spPr>
          <a:xfrm>
            <a:off x="1390101" y="4992598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310561" y="2075836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환경과의 상호작용을 지속해서 새로운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얻게 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10561" y="2814455"/>
            <a:ext cx="3329001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- Policy, Off –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모두 가능하다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0560" y="3606194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환경에서 적용이 어려운 사례가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실제 환경에서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얻기에는 위험성이 크다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0559" y="4367537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지속적으로 환경과 상호작용하고 학습한다는 점에서 변화가 빨리 일어나는 환경에 적합하다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10559" y="5163508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전부 사용하지 않는다는 점에서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효율성이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Offline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보다는 낮다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67264A-ACD9-4215-8994-ACF0367506C2}"/>
              </a:ext>
            </a:extLst>
          </p:cNvPr>
          <p:cNvGrpSpPr/>
          <p:nvPr/>
        </p:nvGrpSpPr>
        <p:grpSpPr>
          <a:xfrm>
            <a:off x="5135714" y="1466758"/>
            <a:ext cx="4234624" cy="4426419"/>
            <a:chOff x="5135714" y="1466758"/>
            <a:chExt cx="4234624" cy="4426419"/>
          </a:xfrm>
        </p:grpSpPr>
        <p:sp>
          <p:nvSpPr>
            <p:cNvPr id="66" name="AutoShape 12"/>
            <p:cNvSpPr>
              <a:spLocks noChangeArrowheads="1"/>
            </p:cNvSpPr>
            <p:nvPr/>
          </p:nvSpPr>
          <p:spPr bwMode="gray">
            <a:xfrm>
              <a:off x="5135714" y="1466758"/>
              <a:ext cx="4234624" cy="442641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rgbClr val="D5D6D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3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Rectangle 58"/>
            <p:cNvSpPr/>
            <p:nvPr/>
          </p:nvSpPr>
          <p:spPr>
            <a:xfrm>
              <a:off x="5229883" y="1566346"/>
              <a:ext cx="4050600" cy="368366"/>
            </a:xfrm>
            <a:prstGeom prst="rect">
              <a:avLst/>
            </a:prstGeom>
            <a:solidFill>
              <a:srgbClr val="DA4B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Offline Learning</a:t>
              </a:r>
            </a:p>
          </p:txBody>
        </p:sp>
        <p:sp>
          <p:nvSpPr>
            <p:cNvPr id="47" name="TextBox 4"/>
            <p:cNvSpPr txBox="1"/>
            <p:nvPr/>
          </p:nvSpPr>
          <p:spPr>
            <a:xfrm>
              <a:off x="5283776" y="2106745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1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cxnSp>
          <p:nvCxnSpPr>
            <p:cNvPr id="48" name="Straight Connector 52"/>
            <p:cNvCxnSpPr/>
            <p:nvPr/>
          </p:nvCxnSpPr>
          <p:spPr>
            <a:xfrm>
              <a:off x="5921253" y="2675304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"/>
            <p:cNvSpPr txBox="1"/>
            <p:nvPr/>
          </p:nvSpPr>
          <p:spPr>
            <a:xfrm>
              <a:off x="5283776" y="2864035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2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50" name="TextBox 4"/>
            <p:cNvSpPr txBox="1"/>
            <p:nvPr/>
          </p:nvSpPr>
          <p:spPr>
            <a:xfrm>
              <a:off x="5283776" y="3633679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3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51" name="TextBox 4"/>
            <p:cNvSpPr txBox="1"/>
            <p:nvPr/>
          </p:nvSpPr>
          <p:spPr>
            <a:xfrm>
              <a:off x="5283776" y="4403325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4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cxnSp>
          <p:nvCxnSpPr>
            <p:cNvPr id="52" name="Straight Connector 56"/>
            <p:cNvCxnSpPr/>
            <p:nvPr/>
          </p:nvCxnSpPr>
          <p:spPr>
            <a:xfrm>
              <a:off x="5921253" y="3446844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7"/>
            <p:cNvCxnSpPr/>
            <p:nvPr/>
          </p:nvCxnSpPr>
          <p:spPr>
            <a:xfrm>
              <a:off x="5921253" y="4218384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4"/>
            <p:cNvSpPr txBox="1"/>
            <p:nvPr/>
          </p:nvSpPr>
          <p:spPr>
            <a:xfrm>
              <a:off x="5283776" y="5214550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5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cxnSp>
          <p:nvCxnSpPr>
            <p:cNvPr id="55" name="Straight Connector 66"/>
            <p:cNvCxnSpPr/>
            <p:nvPr/>
          </p:nvCxnSpPr>
          <p:spPr>
            <a:xfrm>
              <a:off x="5921253" y="4989926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841713" y="2073164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Agent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더 이상 환경과의 상호작용을 하지 않고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Dataset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통해서만 학습한다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41713" y="2811783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Fully Off Policy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방법이다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Off – Policy Algorithm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그대로 사용해도 가능하다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(TD3, DDPG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 사용가능</a:t>
              </a:r>
              <a:r>
                <a:rPr lang="en-US" altLang="ko-KR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41712" y="3603522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 환경에서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Agent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상호작용하지 않기 때문에 안전하다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Data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만을 가지고 학습하기 때문이다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841711" y="4364865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변화가 빨리 일어나고 자주 일어나는 환경에는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Offline Learning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적합하지 않다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41711" y="5160836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Dataset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있는 모든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사용하기 때문에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효율성이 매우 높다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7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Online Learning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Offline Learning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간단하게 정리해보았다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66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Difference Between Online &amp; Offline Learning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Online &amp; Offline Learning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67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ᆞOffline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Online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가장 큰 차이는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Agent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환경이 지속적으로 상호작용하여 데이터를 추가적으로 이용하는 것이다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Online Learning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Offline Learning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비교해보자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514D71-47CD-44DB-ACCE-50DCB9B27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97774"/>
              </p:ext>
            </p:extLst>
          </p:nvPr>
        </p:nvGraphicFramePr>
        <p:xfrm>
          <a:off x="521933" y="2959377"/>
          <a:ext cx="4431067" cy="23417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3126">
                  <a:extLst>
                    <a:ext uri="{9D8B030D-6E8A-4147-A177-3AD203B41FA5}">
                      <a16:colId xmlns:a16="http://schemas.microsoft.com/office/drawing/2014/main" val="2634552629"/>
                    </a:ext>
                  </a:extLst>
                </a:gridCol>
                <a:gridCol w="148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82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4B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Agent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모은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만을 사용</a:t>
                      </a: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4B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다른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Agent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모은 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</a:t>
                      </a:r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 사용</a:t>
                      </a: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4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0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Agent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통해  얻은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저장</a:t>
                      </a: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Online, On – Policy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RL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Online, Off – Policy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RL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고정된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Dataset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추가적으로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 저장하지 않음</a:t>
                      </a:r>
                      <a:endParaRPr lang="en-US" altLang="ko-KR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N/A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Offline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(Fully Off – Policy) RL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FBF6C1-46A7-4DCD-AB01-4F511F102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54301"/>
              </p:ext>
            </p:extLst>
          </p:nvPr>
        </p:nvGraphicFramePr>
        <p:xfrm>
          <a:off x="5055473" y="2959377"/>
          <a:ext cx="4431067" cy="234714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3126">
                  <a:extLst>
                    <a:ext uri="{9D8B030D-6E8A-4147-A177-3AD203B41FA5}">
                      <a16:colId xmlns:a16="http://schemas.microsoft.com/office/drawing/2014/main" val="2634552629"/>
                    </a:ext>
                  </a:extLst>
                </a:gridCol>
                <a:gridCol w="148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82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4B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Online Learning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4B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Offline Learning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4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0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Problem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Hard to Interact with Environment           in Real World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Distribution   Mismatch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Learning</a:t>
                      </a: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Keep Learning From Environment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 More Learning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After Finish Training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41564" marB="41564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92310C-A6E2-4DBE-8EC0-10402FD56A84}"/>
              </a:ext>
            </a:extLst>
          </p:cNvPr>
          <p:cNvSpPr txBox="1"/>
          <p:nvPr/>
        </p:nvSpPr>
        <p:spPr>
          <a:xfrm>
            <a:off x="521933" y="5328743"/>
            <a:ext cx="8964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Online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환경과의 상호작용을 지속하기 때문에 계속해서 학습하지만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Offline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더 이상 학습하지 않고 기존에 있는 모델 그대로 이용한다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생각하면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Online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사람이 환경과 지속적으로 상호작용하며 계속해서 학습하는 구조이지만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Offline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기존에 있던 자료들을 통해 공부하고 더 이상 배우지 않고 학습한 지식을 이용하는 구조이다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19F4C-824C-4BC0-A701-1E59B98F81D5}"/>
              </a:ext>
            </a:extLst>
          </p:cNvPr>
          <p:cNvSpPr txBox="1"/>
          <p:nvPr/>
        </p:nvSpPr>
        <p:spPr>
          <a:xfrm>
            <a:off x="1715287" y="2616015"/>
            <a:ext cx="2044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구조적 분류 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A66BD-B0A8-4DD0-8A38-8C15EDFC1D38}"/>
              </a:ext>
            </a:extLst>
          </p:cNvPr>
          <p:cNvSpPr txBox="1"/>
          <p:nvPr/>
        </p:nvSpPr>
        <p:spPr>
          <a:xfrm>
            <a:off x="6248827" y="2618579"/>
            <a:ext cx="2044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특징 분류 표</a:t>
            </a:r>
          </a:p>
        </p:txBody>
      </p:sp>
    </p:spTree>
    <p:extLst>
      <p:ext uri="{BB962C8B-B14F-4D97-AF65-F5344CB8AC3E}">
        <p14:creationId xmlns:p14="http://schemas.microsoft.com/office/powerpoint/2010/main" val="3661376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Online &amp; Offline Learning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3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예시는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Online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Pseudo code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Online Learning Pseudo Code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안에 어떻게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Offline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적용하는 지 알 수 있다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Pseudo Code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비교해보자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DB18B-63CE-487C-AE16-5AC4AA4E2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915601"/>
            <a:ext cx="6433965" cy="323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B088E7-6CF3-47EC-817A-F11E21FBD57D}"/>
              </a:ext>
            </a:extLst>
          </p:cNvPr>
          <p:cNvSpPr txBox="1"/>
          <p:nvPr/>
        </p:nvSpPr>
        <p:spPr>
          <a:xfrm>
            <a:off x="6802476" y="6622162"/>
            <a:ext cx="3368696" cy="23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 : </a:t>
            </a:r>
            <a:r>
              <a:rPr lang="en-US" altLang="ko-KR" sz="900" dirty="0">
                <a:hlinkClick r:id="rId4"/>
              </a:rPr>
              <a:t>https://sumniya.tistory.com/18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63546D-DDD7-4B0D-93D8-82613065E2D9}"/>
              </a:ext>
            </a:extLst>
          </p:cNvPr>
          <p:cNvSpPr/>
          <p:nvPr/>
        </p:nvSpPr>
        <p:spPr>
          <a:xfrm>
            <a:off x="1231900" y="4940300"/>
            <a:ext cx="5359400" cy="838200"/>
          </a:xfrm>
          <a:prstGeom prst="rect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72BF6F-1DD6-47E0-B0BD-FCE2560899CB}"/>
              </a:ext>
            </a:extLst>
          </p:cNvPr>
          <p:cNvSpPr/>
          <p:nvPr/>
        </p:nvSpPr>
        <p:spPr>
          <a:xfrm>
            <a:off x="1231900" y="4038600"/>
            <a:ext cx="5359400" cy="9017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405E8B-6A95-4E32-8376-183389C2A264}"/>
              </a:ext>
            </a:extLst>
          </p:cNvPr>
          <p:cNvSpPr txBox="1"/>
          <p:nvPr/>
        </p:nvSpPr>
        <p:spPr>
          <a:xfrm>
            <a:off x="7092778" y="3565812"/>
            <a:ext cx="2393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1) Online Learning</a:t>
            </a:r>
            <a:r>
              <a:rPr lang="ko-KR" altLang="en-US" sz="1200" dirty="0">
                <a:latin typeface="+mn-ea"/>
                <a:ea typeface="+mn-ea"/>
              </a:rPr>
              <a:t>을 이용한 </a:t>
            </a:r>
            <a:r>
              <a:rPr lang="en-US" altLang="ko-KR" sz="1200" dirty="0">
                <a:latin typeface="+mn-ea"/>
                <a:ea typeface="+mn-ea"/>
              </a:rPr>
              <a:t>DQN</a:t>
            </a:r>
            <a:r>
              <a:rPr lang="ko-KR" altLang="en-US" sz="1200" dirty="0">
                <a:latin typeface="+mn-ea"/>
                <a:ea typeface="+mn-ea"/>
              </a:rPr>
              <a:t>에서 빨간색 테두리 친 부분은 </a:t>
            </a:r>
            <a:r>
              <a:rPr lang="en-US" altLang="ko-KR" sz="1200" dirty="0">
                <a:latin typeface="+mn-ea"/>
                <a:ea typeface="+mn-ea"/>
              </a:rPr>
              <a:t>Agent</a:t>
            </a:r>
            <a:r>
              <a:rPr lang="ko-KR" altLang="en-US" sz="1200" dirty="0">
                <a:latin typeface="+mn-ea"/>
                <a:ea typeface="+mn-ea"/>
              </a:rPr>
              <a:t>가 </a:t>
            </a:r>
            <a:r>
              <a:rPr lang="en-US" altLang="ko-KR" sz="1200" dirty="0">
                <a:latin typeface="+mn-ea"/>
                <a:ea typeface="+mn-ea"/>
              </a:rPr>
              <a:t>Environment</a:t>
            </a:r>
            <a:r>
              <a:rPr lang="ko-KR" altLang="en-US" sz="1200" dirty="0">
                <a:latin typeface="+mn-ea"/>
                <a:ea typeface="+mn-ea"/>
              </a:rPr>
              <a:t>과 </a:t>
            </a:r>
            <a:r>
              <a:rPr lang="en-US" altLang="ko-KR" sz="1200" dirty="0">
                <a:latin typeface="+mn-ea"/>
                <a:ea typeface="+mn-ea"/>
              </a:rPr>
              <a:t>Interaction</a:t>
            </a:r>
            <a:r>
              <a:rPr lang="ko-KR" altLang="en-US" sz="1200" dirty="0">
                <a:latin typeface="+mn-ea"/>
                <a:ea typeface="+mn-ea"/>
              </a:rPr>
              <a:t>해서 데이터를 새로 저장하는 부분으로 </a:t>
            </a:r>
            <a:r>
              <a:rPr lang="en-US" altLang="ko-KR" sz="1200" dirty="0">
                <a:latin typeface="+mn-ea"/>
                <a:ea typeface="+mn-ea"/>
              </a:rPr>
              <a:t>Online Learning</a:t>
            </a:r>
            <a:r>
              <a:rPr lang="ko-KR" altLang="en-US" sz="1200" dirty="0">
                <a:latin typeface="+mn-ea"/>
                <a:ea typeface="+mn-ea"/>
              </a:rPr>
              <a:t>의 특징이다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</a:p>
          <a:p>
            <a:r>
              <a:rPr lang="en-US" altLang="ko-KR" sz="1200" dirty="0">
                <a:latin typeface="+mn-ea"/>
                <a:ea typeface="+mn-ea"/>
              </a:rPr>
              <a:t>2) </a:t>
            </a:r>
            <a:r>
              <a:rPr lang="ko-KR" altLang="en-US" sz="1200" dirty="0">
                <a:latin typeface="+mn-ea"/>
                <a:ea typeface="+mn-ea"/>
              </a:rPr>
              <a:t>하지만 </a:t>
            </a:r>
            <a:r>
              <a:rPr lang="en-US" altLang="ko-KR" sz="1200" dirty="0">
                <a:latin typeface="+mn-ea"/>
                <a:ea typeface="+mn-ea"/>
              </a:rPr>
              <a:t>Offline Learning</a:t>
            </a:r>
            <a:r>
              <a:rPr lang="ko-KR" altLang="en-US" sz="1200" dirty="0">
                <a:latin typeface="+mn-ea"/>
                <a:ea typeface="+mn-ea"/>
              </a:rPr>
              <a:t>을 </a:t>
            </a:r>
            <a:r>
              <a:rPr lang="en-US" altLang="ko-KR" sz="1200" dirty="0">
                <a:latin typeface="+mn-ea"/>
                <a:ea typeface="+mn-ea"/>
              </a:rPr>
              <a:t>DQN</a:t>
            </a:r>
            <a:r>
              <a:rPr lang="ko-KR" altLang="en-US" sz="1200" dirty="0">
                <a:latin typeface="+mn-ea"/>
                <a:ea typeface="+mn-ea"/>
              </a:rPr>
              <a:t>에서는 고정된 </a:t>
            </a:r>
            <a:r>
              <a:rPr lang="en-US" altLang="ko-KR" sz="1200" dirty="0">
                <a:latin typeface="+mn-ea"/>
                <a:ea typeface="+mn-ea"/>
              </a:rPr>
              <a:t>Dataset</a:t>
            </a:r>
            <a:r>
              <a:rPr lang="ko-KR" altLang="en-US" sz="1200" dirty="0">
                <a:latin typeface="+mn-ea"/>
                <a:ea typeface="+mn-ea"/>
              </a:rPr>
              <a:t>을 이용하기 때문에 빨간색 테두리 친 부분 없이 남색 테두리를 친 부분만 이용해서 학습한다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r>
              <a:rPr lang="en-US" altLang="ko-KR" sz="1200" dirty="0">
                <a:latin typeface="+mn-ea"/>
                <a:ea typeface="+mn-ea"/>
              </a:rPr>
              <a:t>(Data</a:t>
            </a:r>
            <a:r>
              <a:rPr lang="ko-KR" altLang="en-US" sz="1200" dirty="0">
                <a:latin typeface="+mn-ea"/>
                <a:ea typeface="+mn-ea"/>
              </a:rPr>
              <a:t>가 저장되어 있는 상태</a:t>
            </a:r>
            <a:r>
              <a:rPr lang="en-US" altLang="ko-KR" sz="1200" dirty="0">
                <a:latin typeface="+mn-ea"/>
                <a:ea typeface="+mn-ea"/>
              </a:rPr>
              <a:t>) 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338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Online &amp; Offline Learning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그렇다면 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Offline Reinforcement Learning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대두될까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8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5988C81-0A3D-4C48-A999-54A5FFD5AACA}"/>
              </a:ext>
            </a:extLst>
          </p:cNvPr>
          <p:cNvGrpSpPr/>
          <p:nvPr/>
        </p:nvGrpSpPr>
        <p:grpSpPr>
          <a:xfrm>
            <a:off x="383347" y="1720511"/>
            <a:ext cx="4234624" cy="4426419"/>
            <a:chOff x="5135714" y="1466758"/>
            <a:chExt cx="4234624" cy="4426419"/>
          </a:xfrm>
        </p:grpSpPr>
        <p:sp>
          <p:nvSpPr>
            <p:cNvPr id="39" name="AutoShape 12">
              <a:extLst>
                <a:ext uri="{FF2B5EF4-FFF2-40B4-BE49-F238E27FC236}">
                  <a16:creationId xmlns:a16="http://schemas.microsoft.com/office/drawing/2014/main" id="{D21CB86A-19BE-4FA6-BB7D-025B5C314C7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35714" y="1466758"/>
              <a:ext cx="4234624" cy="442641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rgbClr val="D5D6D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3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58">
              <a:extLst>
                <a:ext uri="{FF2B5EF4-FFF2-40B4-BE49-F238E27FC236}">
                  <a16:creationId xmlns:a16="http://schemas.microsoft.com/office/drawing/2014/main" id="{AA17A4D1-FA02-4311-9ED5-0D98AC599D3A}"/>
                </a:ext>
              </a:extLst>
            </p:cNvPr>
            <p:cNvSpPr/>
            <p:nvPr/>
          </p:nvSpPr>
          <p:spPr>
            <a:xfrm>
              <a:off x="5229883" y="1566346"/>
              <a:ext cx="4050600" cy="368366"/>
            </a:xfrm>
            <a:prstGeom prst="rect">
              <a:avLst/>
            </a:prstGeom>
            <a:solidFill>
              <a:srgbClr val="DA4B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Offline Learning</a:t>
              </a:r>
            </a:p>
          </p:txBody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A2077722-483E-494E-90A6-15F38EDFE55E}"/>
                </a:ext>
              </a:extLst>
            </p:cNvPr>
            <p:cNvSpPr txBox="1"/>
            <p:nvPr/>
          </p:nvSpPr>
          <p:spPr>
            <a:xfrm>
              <a:off x="5283776" y="2106745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1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EEF9E678-A63F-4EA0-A880-EE9179519496}"/>
                </a:ext>
              </a:extLst>
            </p:cNvPr>
            <p:cNvSpPr txBox="1"/>
            <p:nvPr/>
          </p:nvSpPr>
          <p:spPr>
            <a:xfrm>
              <a:off x="5312674" y="3679965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2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59" name="TextBox 4">
              <a:extLst>
                <a:ext uri="{FF2B5EF4-FFF2-40B4-BE49-F238E27FC236}">
                  <a16:creationId xmlns:a16="http://schemas.microsoft.com/office/drawing/2014/main" id="{D671FECB-F33E-4AA8-BC0E-D9079BB0C6BD}"/>
                </a:ext>
              </a:extLst>
            </p:cNvPr>
            <p:cNvSpPr txBox="1"/>
            <p:nvPr/>
          </p:nvSpPr>
          <p:spPr>
            <a:xfrm>
              <a:off x="5312674" y="5082754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3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cxnSp>
          <p:nvCxnSpPr>
            <p:cNvPr id="64" name="Straight Connector 66">
              <a:extLst>
                <a:ext uri="{FF2B5EF4-FFF2-40B4-BE49-F238E27FC236}">
                  <a16:creationId xmlns:a16="http://schemas.microsoft.com/office/drawing/2014/main" id="{98ADF11C-EA5C-4B24-AC6A-BE7AC93A9324}"/>
                </a:ext>
              </a:extLst>
            </p:cNvPr>
            <p:cNvCxnSpPr/>
            <p:nvPr/>
          </p:nvCxnSpPr>
          <p:spPr>
            <a:xfrm>
              <a:off x="5838595" y="3511992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89B63BA-4B70-41AB-86AE-5C89E3740B7B}"/>
                </a:ext>
              </a:extLst>
            </p:cNvPr>
            <p:cNvSpPr txBox="1"/>
            <p:nvPr/>
          </p:nvSpPr>
          <p:spPr>
            <a:xfrm>
              <a:off x="5841711" y="2105500"/>
              <a:ext cx="3329001" cy="131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큰 이유로는 바로 비용과 안전이다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Agent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환경과 상호작용을 통해 데이터를 가져오는 과정에서 비용과 안전의 문제가 대두된다는 점이다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예를 들면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자율주행 자동차를 학습하는 과정 속에서 같이 사고가 날 가능성이 실제 환경에서는 존재한기 때문이다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또한 비용도 실제 환경에서 적용하기에는 만만치 않을 것이다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05F4ED9-46EB-4A04-9C9C-46F0AFF46CCA}"/>
                </a:ext>
              </a:extLst>
            </p:cNvPr>
            <p:cNvSpPr txBox="1"/>
            <p:nvPr/>
          </p:nvSpPr>
          <p:spPr>
            <a:xfrm>
              <a:off x="5846518" y="3709263"/>
              <a:ext cx="3329001" cy="1104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두번째 이유로는 시뮬레이터를 만들기 어렵다는 것이다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비용과 안전 문제를 해결하기 위해 실제 환경과 같은 시뮬레이터를 만들기 너무나도 어렵기 때문에 시뮬레이터 속에서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Agent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얻은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신빙성이 낮아진다는 점에서 기존에 저장되어 있던 데이터를 통해 학습하는 것이다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661F93-2222-4544-829D-6129164904B5}"/>
                </a:ext>
              </a:extLst>
            </p:cNvPr>
            <p:cNvSpPr txBox="1"/>
            <p:nvPr/>
          </p:nvSpPr>
          <p:spPr>
            <a:xfrm>
              <a:off x="5841711" y="5084636"/>
              <a:ext cx="3329001" cy="688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따라서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Offline Reinforcement Learning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실제 환경에 적합하게 데이터만으로 학습할 수 있다는 점이 유용할 뿐만 아니라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Online RL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보다 성능이 우수한 결과를 보인다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70" name="Straight Connector 66">
            <a:extLst>
              <a:ext uri="{FF2B5EF4-FFF2-40B4-BE49-F238E27FC236}">
                <a16:creationId xmlns:a16="http://schemas.microsoft.com/office/drawing/2014/main" id="{ADECC886-C36B-496C-B01C-A309D7667982}"/>
              </a:ext>
            </a:extLst>
          </p:cNvPr>
          <p:cNvCxnSpPr/>
          <p:nvPr/>
        </p:nvCxnSpPr>
        <p:spPr>
          <a:xfrm>
            <a:off x="1086228" y="5196727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18A224-4E45-4FAC-9D03-4AF9D710FA2B}"/>
              </a:ext>
            </a:extLst>
          </p:cNvPr>
          <p:cNvSpPr txBox="1"/>
          <p:nvPr/>
        </p:nvSpPr>
        <p:spPr>
          <a:xfrm>
            <a:off x="4739579" y="6021834"/>
            <a:ext cx="482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# </a:t>
            </a:r>
            <a:r>
              <a:rPr lang="ko-KR" altLang="en-US" sz="1200" dirty="0">
                <a:latin typeface="+mn-ea"/>
                <a:ea typeface="+mn-ea"/>
              </a:rPr>
              <a:t>위에 그림을 보면 </a:t>
            </a:r>
            <a:r>
              <a:rPr lang="en-US" altLang="ko-KR" sz="1200" dirty="0">
                <a:latin typeface="+mn-ea"/>
                <a:ea typeface="+mn-ea"/>
              </a:rPr>
              <a:t>Offline DQN</a:t>
            </a:r>
            <a:r>
              <a:rPr lang="ko-KR" altLang="en-US" sz="1200" dirty="0">
                <a:latin typeface="+mn-ea"/>
                <a:ea typeface="+mn-ea"/>
              </a:rPr>
              <a:t>은 </a:t>
            </a:r>
            <a:r>
              <a:rPr lang="en-US" altLang="ko-KR" sz="1200" dirty="0">
                <a:latin typeface="+mn-ea"/>
                <a:ea typeface="+mn-ea"/>
              </a:rPr>
              <a:t>Online DQN</a:t>
            </a:r>
            <a:r>
              <a:rPr lang="ko-KR" altLang="en-US" sz="1200" dirty="0">
                <a:latin typeface="+mn-ea"/>
                <a:ea typeface="+mn-ea"/>
              </a:rPr>
              <a:t>보다 전체 게임에서 좋은 성능을 보이고 있지는 않지만</a:t>
            </a:r>
            <a:r>
              <a:rPr lang="en-US" altLang="ko-KR" sz="1200" dirty="0">
                <a:latin typeface="+mn-ea"/>
                <a:ea typeface="+mn-ea"/>
              </a:rPr>
              <a:t>, Offline QR - DQN</a:t>
            </a:r>
            <a:r>
              <a:rPr lang="ko-KR" altLang="en-US" sz="1200" dirty="0">
                <a:latin typeface="+mn-ea"/>
                <a:ea typeface="+mn-ea"/>
              </a:rPr>
              <a:t>이 </a:t>
            </a:r>
            <a:r>
              <a:rPr lang="en-US" altLang="ko-KR" sz="1200" dirty="0">
                <a:latin typeface="+mn-ea"/>
                <a:ea typeface="+mn-ea"/>
              </a:rPr>
              <a:t>Online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DQN</a:t>
            </a:r>
            <a:r>
              <a:rPr lang="ko-KR" altLang="en-US" sz="1200" dirty="0">
                <a:latin typeface="+mn-ea"/>
                <a:ea typeface="+mn-ea"/>
              </a:rPr>
              <a:t>보다 더 많은 게임에서 좋은 성능을 보이고 있음을 알 수 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A594B-5710-4F0F-B0D2-BE9CBED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032" y="1720511"/>
            <a:ext cx="4776319" cy="219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3CF52DD-AD54-481F-8584-B320687E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032" y="3873839"/>
            <a:ext cx="4930230" cy="219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989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0" dirty="0"/>
              <a:t>Algorithm // TODO (</a:t>
            </a:r>
            <a:r>
              <a:rPr lang="ko-KR" altLang="en-US" b="0" dirty="0"/>
              <a:t>방향성</a:t>
            </a:r>
            <a:r>
              <a:rPr lang="en-US" altLang="ko-KR" b="0" dirty="0"/>
              <a:t>?)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69084" y="3321656"/>
            <a:ext cx="56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TODO(Ensemble-DQN, Random Ensemble Mixture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9084" y="3665929"/>
            <a:ext cx="56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69084" y="4023915"/>
            <a:ext cx="569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150561" y="3042514"/>
            <a:ext cx="5837050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02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Ensemble DQN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Ensemble DQN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01</a:t>
            </a: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572377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Ensemble DQN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이름 그대로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여러가지 방법을 구한다는 의미이다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Q – 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구하는데 여러 알고리즘이 존재했는데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DQN, SARSA, Double DQN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등을 한번에 사용해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- Value</a:t>
            </a:r>
            <a:r>
              <a:rPr lang="ko-KR" altLang="en-US" sz="1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의 평균을 이용해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네트워크를 학습시키는 방법이다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118778"/>
            <a:ext cx="4071130" cy="280089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Ensemble 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 기존에 존재하는 여러가지 알고리즘을 합쳐서 생각한다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예를 들면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DQN, Double DQN, SARSA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세가지를 이용해서 추정한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– 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계산된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– 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차이를 세가지 알고리즘을 이용해 나온 값들로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Loss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최소가 되게 하는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결과 값을 이용해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Parameter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학습시킨다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이때 사용되는 네트워크는 동일하다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Offline Learning RL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따로 환경과의 상호작용을 통해서 데이터를 가져오는 것이 아니라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기존에 저장되어 있는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이용한다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Dataset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있는 모든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 학습을 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99368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5321509" y="3118778"/>
                <a:ext cx="4071130" cy="3328219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Ensemble DQN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알고리즘은 다음과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Replay Buffer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Sample data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가져온다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하나의 네트워크에서 나온 값을 이용해 서로 다른 알고리즘의 적용한다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685800" lvl="1" indent="-228600">
                  <a:lnSpc>
                    <a:spcPct val="250000"/>
                  </a:lnSpc>
                  <a:buSzPct val="150000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DQN</m:t>
                        </m:r>
                      </m:sup>
                    </m:sSubSup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ko-KR" altLang="en-US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func>
                      <m:func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900" i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</m:e>
                    </m:func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a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:</m:t>
                    </m:r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  <m:sup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</a:t>
                </a:r>
              </a:p>
              <a:p>
                <a:pPr marL="685800" lvl="1" indent="-228600">
                  <a:lnSpc>
                    <a:spcPct val="250000"/>
                  </a:lnSpc>
                  <a:buSzPct val="150000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SARSA</m:t>
                        </m:r>
                      </m:sup>
                    </m:sSubSup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ko-KR" altLang="en-US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Q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:</m:t>
                    </m:r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  <m:sup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</a:t>
                </a:r>
              </a:p>
              <a:p>
                <a:pPr marL="685800" lvl="1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DoubleDQN</m:t>
                        </m:r>
                      </m:sup>
                    </m:sSubSup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ko-KR" altLang="en-US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func>
                      <m:func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900" i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</m:e>
                    </m:func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arg</m:t>
                    </m:r>
                    <m:func>
                      <m:func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900" i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t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t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:</m:t>
                    </m:r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  <m:sup/>
                    </m:sSubSup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):</a:t>
                </a:r>
                <a:r>
                  <a:rPr lang="en-US" altLang="ko-KR" sz="900" dirty="0"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  <m:sup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i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arg</m:t>
                    </m:r>
                    <m:func>
                      <m:func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900" i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min</m:t>
                            </m:r>
                          </m:e>
                          <m:lim>
                            <m:r>
                              <a:rPr lang="ko-KR" altLang="en-US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𝐸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[</m:t>
                        </m:r>
                      </m:e>
                    </m:func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Sup>
                      <m:sSubSup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y</m:t>
                        </m:r>
                      </m:e>
                      <m:sub>
                        <m:d>
                          <m:d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  <m: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,</m:t>
                            </m:r>
                            <m: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𝑎</m:t>
                            </m:r>
                          </m:e>
                        </m:d>
                      </m:sub>
                      <m:sup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i</m:t>
                        </m:r>
                      </m:sup>
                    </m:sSubSup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−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sSup>
                      <m:s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𝑄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𝑎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))</m:t>
                        </m:r>
                      </m:e>
                      <m:sup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]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로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θ</a:t>
                </a:r>
                <a:r>
                  <a:rPr lang="ko-KR" altLang="en-US" sz="9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학습한다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>
                  <a:lnSpc>
                    <a:spcPct val="250000"/>
                  </a:lnSpc>
                  <a:buSzPct val="150000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900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Q</m:t>
                    </m:r>
                    <m:d>
                      <m:dPr>
                        <m:ctrlPr>
                          <a:rPr lang="en-US" altLang="ko-KR" sz="900" i="1" dirty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 dirty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  <m:r>
                          <a:rPr lang="en-US" altLang="ko-KR" sz="900" i="1" dirty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900" i="1" dirty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a</m:t>
                        </m:r>
                        <m:r>
                          <a:rPr lang="en-US" altLang="ko-KR" sz="900" i="1" dirty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</m:t>
                        </m:r>
                        <m:r>
                          <a:rPr lang="ko-KR" altLang="en-US" sz="900" i="1" dirty="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</m:d>
                    <m:r>
                      <a:rPr lang="en-US" altLang="ko-KR" sz="900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5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i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a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</m:t>
                        </m:r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)</m:t>
                        </m:r>
                      </m:e>
                    </m:nary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w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가중치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Weight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나타낸다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9" y="3118778"/>
                <a:ext cx="4071130" cy="3328219"/>
              </a:xfrm>
              <a:prstGeom prst="rect">
                <a:avLst/>
              </a:prstGeom>
              <a:blipFill>
                <a:blip r:embed="rId2"/>
                <a:stretch>
                  <a:fillRect l="-599" b="-8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불어로 통일이라는 뜻을 가지고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133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437587" y="311877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Ensemble Mixture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615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Random Ensemble Mixture (REM)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9" y="2220727"/>
            <a:ext cx="8674260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Random Ensemble Mixture(REM)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Ensemble – DQN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과 유사한 형태로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Q- 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다양한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Off – Policy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방법으로 추정한다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선형 결합의 형태로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계산하는데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선형 결합의 계수들은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보다 작고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계수들의 총합은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 되게 만들었다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586546" y="3118778"/>
                <a:ext cx="4071130" cy="3148426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Random Ensemble Mixture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Ensemble – DQN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유사하게 여러가지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Q –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통해서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Q – 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추정하는데 이때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Ensemble - DQN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과는 다르게 선형 결합의 형태로 추정하는 것이 큰 차이점이다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계수들의 합을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1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로 만들어서 결합하는 과정이 가능하게 만들었다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식을 매우 단순하게 생각하면 다음과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90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E</m:t>
                    </m:r>
                    <m:r>
                      <m:rPr>
                        <m:sty m:val="p"/>
                      </m:rPr>
                      <a:rPr lang="en-US" altLang="ko-KR" sz="9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xpected</m:t>
                    </m:r>
                    <m:r>
                      <a:rPr lang="en-US" altLang="ko-KR" sz="9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ko-KR" sz="9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Q</m:t>
                    </m:r>
                    <m:r>
                      <a:rPr lang="en-US" altLang="ko-KR" sz="9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nary>
                      <m:naryPr>
                        <m:chr m:val="∑"/>
                        <m:ctrlP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  <m:sup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9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,      </m:t>
                    </m:r>
                    <m:r>
                      <m:rPr>
                        <m:sty m:val="p"/>
                      </m:rPr>
                      <a:rPr lang="en-US" altLang="ko-KR" sz="9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where</m:t>
                    </m:r>
                    <m:r>
                      <a:rPr lang="en-US" altLang="ko-KR" sz="9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, </m:t>
                    </m:r>
                    <m:sSub>
                      <m:sSubPr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≥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𝑓𝑜𝑟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𝑎𝑙𝑙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𝑖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,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, …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𝑛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endParaRPr lang="en-US" altLang="ko-KR" sz="900" b="0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>
                  <a:lnSpc>
                    <a:spcPct val="250000"/>
                  </a:lnSpc>
                  <a:buSzPct val="1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&amp; </m:t>
                      </m:r>
                      <m:sSub>
                        <m:sSubPr>
                          <m:ctrlPr>
                            <a:rPr lang="en-US" altLang="ko-KR" sz="9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9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9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: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𝐷𝑖𝑓𝑓𝑒𝑛𝑟𝑒𝑛𝑡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𝑄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−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𝑉𝑎𝑙𝑢𝑒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𝐹𝑢𝑛𝑐𝑡𝑖𝑜𝑛</m:t>
                      </m:r>
                    </m:oMath>
                  </m:oMathPara>
                </a14:m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  <a:p>
                <a:pPr>
                  <a:lnSpc>
                    <a:spcPct val="250000"/>
                  </a:lnSpc>
                  <a:buSzPct val="150000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이때 선형결합의 계수인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값이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0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일수도 있다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또한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값은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Random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하게 정해지는 특징이 있다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118778"/>
                <a:ext cx="4071130" cy="3148426"/>
              </a:xfrm>
              <a:prstGeom prst="rect">
                <a:avLst/>
              </a:prstGeom>
              <a:blipFill>
                <a:blip r:embed="rId2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– DQN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유사한 형태로 여러가지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– Function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섞어 둔 것이다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DF2E1-C969-431B-ADD1-4A08A7AFD6B5}"/>
                  </a:ext>
                </a:extLst>
              </p:cNvPr>
              <p:cNvSpPr txBox="1"/>
              <p:nvPr/>
            </p:nvSpPr>
            <p:spPr>
              <a:xfrm>
                <a:off x="5321509" y="3118778"/>
                <a:ext cx="4071130" cy="3522439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Random Ensemble Mixture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알고리즘은 다음과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Replay Buffer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Sample data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가져온다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하나의 네트워크에서 나온 값을 이용해 서로 다른 알고리즘의 적용한다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685800" lvl="1" indent="-228600">
                  <a:lnSpc>
                    <a:spcPct val="250000"/>
                  </a:lnSpc>
                  <a:buSzPct val="150000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DQN</m:t>
                        </m:r>
                      </m:sup>
                    </m:sSubSup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ko-KR" altLang="en-US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func>
                      <m:func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900" i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</m:e>
                    </m:func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a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:</m:t>
                    </m:r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  <m:sup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</a:t>
                </a:r>
              </a:p>
              <a:p>
                <a:pPr marL="685800" lvl="1" indent="-228600">
                  <a:lnSpc>
                    <a:spcPct val="250000"/>
                  </a:lnSpc>
                  <a:buSzPct val="150000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SARSA</m:t>
                        </m:r>
                      </m:sup>
                    </m:sSubSup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ko-KR" altLang="en-US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Q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:</m:t>
                    </m:r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  <m:sup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</a:t>
                </a:r>
              </a:p>
              <a:p>
                <a:pPr marL="685800" lvl="1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DoubleDQN</m:t>
                        </m:r>
                      </m:sup>
                    </m:sSubSup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ko-KR" altLang="en-US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func>
                      <m:func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900" i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</m:e>
                    </m:func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arg</m:t>
                    </m:r>
                    <m:func>
                      <m:func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900" i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t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t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:</m:t>
                    </m:r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  <m:sup/>
                    </m:sSubSup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):</a:t>
                </a:r>
                <a:r>
                  <a:rPr lang="en-US" altLang="ko-KR" sz="900" dirty="0"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  <m:sup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𝑄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  <m:sup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ko-KR" altLang="en-US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를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이용해 학습한다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Expected Q – 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구한 후에는 다른 알고리즘들과 마찬가지로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Q -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오차를 이용해 학습한다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DF2E1-C969-431B-ADD1-4A08A7AFD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9" y="3118778"/>
                <a:ext cx="4071130" cy="3522439"/>
              </a:xfrm>
              <a:prstGeom prst="rect">
                <a:avLst/>
              </a:prstGeom>
              <a:blipFill>
                <a:blip r:embed="rId3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65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0" dirty="0"/>
              <a:t>목차</a:t>
            </a:r>
            <a:endParaRPr lang="en-US" altLang="ko-KR" b="0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48825" cy="468313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1359242" y="983165"/>
            <a:ext cx="5450861" cy="437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ar-SA" sz="1400" dirty="0">
              <a:solidFill>
                <a:srgbClr val="DA4B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80327" y="2215704"/>
            <a:ext cx="2032442" cy="166712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ts val="1300"/>
              </a:lnSpc>
              <a:spcAft>
                <a:spcPts val="650"/>
              </a:spcAft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고딕" pitchFamily="34" charset="0"/>
              </a:rPr>
              <a:t>Reinforcement Learning</a:t>
            </a:r>
            <a:endParaRPr 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나눔고딕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92245" y="2913037"/>
            <a:ext cx="2020524" cy="33342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ts val="1300"/>
              </a:lnSpc>
              <a:spcAft>
                <a:spcPts val="650"/>
              </a:spcAft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고딕" pitchFamily="34" charset="0"/>
              </a:rPr>
              <a:t>Online &amp; Offline Learning</a:t>
            </a:r>
            <a:endParaRPr 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나눔고딕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92245" y="3611546"/>
            <a:ext cx="2020524" cy="166712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>
              <a:lnSpc>
                <a:spcPts val="1300"/>
              </a:lnSpc>
              <a:spcAft>
                <a:spcPts val="650"/>
              </a:spcAft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고딕" pitchFamily="34" charset="0"/>
              </a:rPr>
              <a:t>Algorithm // TODO</a:t>
            </a:r>
            <a:endParaRPr 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나눔고딕" pitchFamily="34" charset="0"/>
            </a:endParaRPr>
          </a:p>
        </p:txBody>
      </p:sp>
      <p:cxnSp>
        <p:nvCxnSpPr>
          <p:cNvPr id="31" name="Straight Connector 6"/>
          <p:cNvCxnSpPr/>
          <p:nvPr/>
        </p:nvCxnSpPr>
        <p:spPr>
          <a:xfrm>
            <a:off x="2080326" y="2600246"/>
            <a:ext cx="4494056" cy="12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6"/>
          <p:cNvCxnSpPr/>
          <p:nvPr/>
        </p:nvCxnSpPr>
        <p:spPr>
          <a:xfrm>
            <a:off x="2098038" y="3297579"/>
            <a:ext cx="4494056" cy="12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6"/>
          <p:cNvCxnSpPr/>
          <p:nvPr/>
        </p:nvCxnSpPr>
        <p:spPr>
          <a:xfrm>
            <a:off x="2098038" y="3996088"/>
            <a:ext cx="4494056" cy="12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63040" y="2062355"/>
            <a:ext cx="61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A4B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dirty="0">
              <a:solidFill>
                <a:srgbClr val="DA4B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63040" y="2785170"/>
            <a:ext cx="61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A4B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dirty="0">
              <a:solidFill>
                <a:srgbClr val="DA4B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63040" y="3481854"/>
            <a:ext cx="61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DA4B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dirty="0">
              <a:solidFill>
                <a:srgbClr val="DA4B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31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Ensemble – DQN &amp; REM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Algorithm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373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알고리즘들을 합쳐서 만든 형태는 유사하지만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Loss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계산하기 전 구조가 다르다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비슷해 보이지만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– DQN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Ensemble Mixture(REM)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차이가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75A40-3EDC-49E4-A923-8AD9F2A93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8"/>
          <a:stretch/>
        </p:blipFill>
        <p:spPr bwMode="auto">
          <a:xfrm>
            <a:off x="433811" y="2650162"/>
            <a:ext cx="4547095" cy="357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EFD2B-72E3-4CD3-B262-D3A98BB5755F}"/>
                  </a:ext>
                </a:extLst>
              </p:cNvPr>
              <p:cNvSpPr txBox="1"/>
              <p:nvPr/>
            </p:nvSpPr>
            <p:spPr>
              <a:xfrm>
                <a:off x="5351112" y="3429000"/>
                <a:ext cx="3858789" cy="1460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+mn-ea"/>
                    <a:ea typeface="+mn-ea"/>
                  </a:rPr>
                  <a:t># Ensemble – DQN </a:t>
                </a:r>
                <a:r>
                  <a:rPr lang="ko-KR" altLang="en-US" sz="1200" dirty="0">
                    <a:latin typeface="+mn-ea"/>
                    <a:ea typeface="+mn-ea"/>
                  </a:rPr>
                  <a:t>의 경우 </a:t>
                </a:r>
                <a:r>
                  <a:rPr lang="en-US" altLang="ko-KR" sz="1200" dirty="0">
                    <a:latin typeface="+mn-ea"/>
                    <a:ea typeface="+mn-ea"/>
                  </a:rPr>
                  <a:t>Q - Value</a:t>
                </a:r>
                <a:r>
                  <a:rPr lang="ko-KR" altLang="en-US" sz="1200" dirty="0">
                    <a:latin typeface="+mn-ea"/>
                    <a:ea typeface="+mn-ea"/>
                  </a:rPr>
                  <a:t>를 여러가지 방법으로 구하고 난 후에</a:t>
                </a:r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ko-KR" altLang="en-US" sz="12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i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2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arg</m:t>
                    </m:r>
                    <m:func>
                      <m:func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1200" i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min</m:t>
                            </m:r>
                          </m:e>
                          <m:lim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E</m:t>
                        </m:r>
                      </m:e>
                    </m:func>
                    <m:r>
                      <a:rPr lang="en-US" altLang="ko-KR" sz="12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y</m:t>
                        </m:r>
                      </m:e>
                      <m:sub>
                        <m:d>
                          <m:d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2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  <m:r>
                              <a:rPr lang="en-US" altLang="ko-KR" sz="12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,</m:t>
                            </m:r>
                            <m:r>
                              <a:rPr lang="en-US" altLang="ko-KR" sz="12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𝑎</m:t>
                            </m:r>
                          </m:e>
                        </m:d>
                      </m:sub>
                      <m:sup>
                        <m:r>
                          <m:rPr>
                            <m:sty m:val="p"/>
                          </m:rPr>
                          <a:rPr lang="en-US" altLang="ko-KR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i</m:t>
                        </m:r>
                      </m:sup>
                    </m:sSubSup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−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a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𝜃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))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>
                    <a:latin typeface="+mn-ea"/>
                    <a:ea typeface="+mn-ea"/>
                  </a:rPr>
                  <a:t> 을 </a:t>
                </a:r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ko-KR" altLang="en-US" sz="1200" dirty="0">
                    <a:latin typeface="+mn-ea"/>
                    <a:ea typeface="+mn-ea"/>
                  </a:rPr>
                  <a:t>이용해서 업데이트를 한다</a:t>
                </a:r>
                <a:r>
                  <a:rPr lang="en-US" altLang="ko-KR" sz="1200" dirty="0">
                    <a:latin typeface="+mn-ea"/>
                    <a:ea typeface="+mn-ea"/>
                  </a:rPr>
                  <a:t>.</a:t>
                </a:r>
                <a:r>
                  <a:rPr lang="ko-KR" altLang="en-US" sz="1200" dirty="0">
                    <a:latin typeface="+mn-ea"/>
                    <a:ea typeface="+mn-ea"/>
                  </a:rPr>
                  <a:t> </a:t>
                </a:r>
                <a:endParaRPr lang="en-US" altLang="ko-KR" sz="1200" dirty="0">
                  <a:latin typeface="+mn-ea"/>
                  <a:ea typeface="+mn-ea"/>
                </a:endParaRPr>
              </a:p>
              <a:p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en-US" altLang="ko-KR" sz="1200" dirty="0">
                    <a:latin typeface="+mn-ea"/>
                    <a:ea typeface="+mn-ea"/>
                  </a:rPr>
                  <a:t># </a:t>
                </a:r>
                <a:r>
                  <a:rPr lang="ko-KR" altLang="en-US" sz="1200" dirty="0">
                    <a:latin typeface="+mn-ea"/>
                    <a:ea typeface="+mn-ea"/>
                  </a:rPr>
                  <a:t>하지만 </a:t>
                </a:r>
                <a:r>
                  <a:rPr lang="en-US" altLang="ko-KR" sz="1200" dirty="0">
                    <a:latin typeface="+mn-ea"/>
                    <a:ea typeface="+mn-ea"/>
                  </a:rPr>
                  <a:t>REM </a:t>
                </a:r>
                <a:r>
                  <a:rPr lang="ko-KR" altLang="en-US" sz="1200" dirty="0">
                    <a:latin typeface="+mn-ea"/>
                    <a:ea typeface="+mn-ea"/>
                  </a:rPr>
                  <a:t>같은 경우에는 </a:t>
                </a:r>
                <a:r>
                  <a:rPr lang="en-US" altLang="ko-KR" sz="1200" dirty="0">
                    <a:latin typeface="+mn-ea"/>
                    <a:ea typeface="+mn-ea"/>
                  </a:rPr>
                  <a:t>Q - Value</a:t>
                </a:r>
                <a:r>
                  <a:rPr lang="ko-KR" altLang="en-US" sz="1200" dirty="0">
                    <a:latin typeface="+mn-ea"/>
                    <a:ea typeface="+mn-ea"/>
                  </a:rPr>
                  <a:t>들을 선형 결합을 통해서 하나의 값을 만드는 차이점이 있다</a:t>
                </a:r>
                <a:r>
                  <a:rPr lang="en-US" altLang="ko-KR" sz="1200" dirty="0">
                    <a:latin typeface="+mn-ea"/>
                    <a:ea typeface="+mn-ea"/>
                  </a:rPr>
                  <a:t>.</a:t>
                </a:r>
                <a:endParaRPr lang="ko-KR" altLang="en-US" sz="12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5EFD2B-72E3-4CD3-B262-D3A98BB57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112" y="3429000"/>
                <a:ext cx="3858789" cy="1460400"/>
              </a:xfrm>
              <a:prstGeom prst="rect">
                <a:avLst/>
              </a:prstGeom>
              <a:blipFill>
                <a:blip r:embed="rId3"/>
                <a:stretch>
                  <a:fillRect l="-158" t="-418" b="-20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713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THANK</a:t>
            </a:r>
            <a:r>
              <a:rPr lang="ko-KR" altLang="en-US" b="0" dirty="0"/>
              <a:t> </a:t>
            </a:r>
            <a:r>
              <a:rPr lang="en-US" altLang="ko-KR" b="0" dirty="0"/>
              <a:t>YOU.</a:t>
            </a:r>
            <a:endParaRPr lang="ko-KR" altLang="en-US"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0" dirty="0"/>
              <a:t>목차</a:t>
            </a:r>
            <a:endParaRPr lang="en-US" altLang="ko-KR" b="0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48825" cy="468313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307820" y="935245"/>
            <a:ext cx="659907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ar-SA" dirty="0">
              <a:solidFill>
                <a:srgbClr val="DA4B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9240" y="1859421"/>
            <a:ext cx="21617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Reinforcement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0678" y="1874809"/>
            <a:ext cx="5698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What is Reinforcement Learning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877750" y="1722409"/>
            <a:ext cx="2153268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06836" y="2219082"/>
            <a:ext cx="5707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On – Off Policy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168666" y="1722409"/>
            <a:ext cx="58370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77750" y="3581355"/>
            <a:ext cx="21617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Online &amp; Offline Learning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15345" y="3596743"/>
            <a:ext cx="5698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What is Online &amp; Offline Learning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886260" y="3444343"/>
            <a:ext cx="2153268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15346" y="3941016"/>
            <a:ext cx="5681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Why Offline Learning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15344" y="4299002"/>
            <a:ext cx="5681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Difference Between Online &amp; Offline Learning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177176" y="3444343"/>
            <a:ext cx="58370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60730" y="5241509"/>
            <a:ext cx="2161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Algorithm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98325" y="5256897"/>
            <a:ext cx="5698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TO DO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869240" y="5104497"/>
            <a:ext cx="2153268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298326" y="5601170"/>
            <a:ext cx="5698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가나다라마바사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가나다라마바사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가나다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98324" y="5959156"/>
            <a:ext cx="5698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가나다라마바사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가나다라마바사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가나다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3160156" y="5104497"/>
            <a:ext cx="58370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0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0" dirty="0"/>
              <a:t>Reinforcement Learning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69084" y="3321656"/>
            <a:ext cx="56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What is Reinforcement Learning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9084" y="3665929"/>
            <a:ext cx="56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On – Off Policy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150561" y="3042514"/>
            <a:ext cx="5837050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10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</a:t>
            </a:r>
            <a:r>
              <a:rPr lang="en-US" altLang="ko-KR" dirty="0"/>
              <a:t>(Reinforcement Learning)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Reinforcement Learning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633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기계 학습의 한 분야로 행동심리학에서 영감을 받았다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환경 안에서 정의된 에이전트가 현재의 상태를 인식하여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가능한 행동들 중에서 보상을 최대화 하는 행동이나 행동 순서를 선택하는 방법이다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gray">
          <a:xfrm>
            <a:off x="419459" y="1841104"/>
            <a:ext cx="57916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defTabSz="914400" latinLnBrk="1">
              <a:spcBef>
                <a:spcPct val="0"/>
              </a:spcBef>
              <a:defRPr/>
            </a:pPr>
            <a:r>
              <a:rPr kumimoji="0" lang="en-US" altLang="ko-KR" sz="14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Def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BC7D07-982D-428F-BC5A-9D8B6C6AA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4379" y="2787576"/>
            <a:ext cx="7380600" cy="3474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703B3E-DC21-414D-9818-0DA4A608A722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3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665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AutoShape 12"/>
          <p:cNvSpPr>
            <a:spLocks noChangeArrowheads="1"/>
          </p:cNvSpPr>
          <p:nvPr/>
        </p:nvSpPr>
        <p:spPr bwMode="gray">
          <a:xfrm>
            <a:off x="5135714" y="1784258"/>
            <a:ext cx="4234624" cy="44264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AutoShape 12"/>
          <p:cNvSpPr>
            <a:spLocks noChangeArrowheads="1"/>
          </p:cNvSpPr>
          <p:nvPr/>
        </p:nvSpPr>
        <p:spPr bwMode="gray">
          <a:xfrm>
            <a:off x="602986" y="1784258"/>
            <a:ext cx="4234624" cy="44264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 Policy &amp; Off Policy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Reinforcement Learning</a:t>
            </a:r>
          </a:p>
        </p:txBody>
      </p:sp>
      <p:sp>
        <p:nvSpPr>
          <p:cNvPr id="28" name="Rectangle 58"/>
          <p:cNvSpPr/>
          <p:nvPr/>
        </p:nvSpPr>
        <p:spPr>
          <a:xfrm>
            <a:off x="698731" y="1886518"/>
            <a:ext cx="4050600" cy="368366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On - Policy</a:t>
            </a:r>
            <a:endParaRPr lang="en-US" sz="1400" dirty="0"/>
          </a:p>
        </p:txBody>
      </p:sp>
      <p:sp>
        <p:nvSpPr>
          <p:cNvPr id="30" name="TextBox 4"/>
          <p:cNvSpPr txBox="1"/>
          <p:nvPr/>
        </p:nvSpPr>
        <p:spPr>
          <a:xfrm>
            <a:off x="752624" y="2426917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1</a:t>
            </a:r>
            <a:endParaRPr lang="ar-SA" sz="2600" dirty="0">
              <a:solidFill>
                <a:srgbClr val="22274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31" name="Straight Connector 52"/>
          <p:cNvCxnSpPr/>
          <p:nvPr/>
        </p:nvCxnSpPr>
        <p:spPr>
          <a:xfrm>
            <a:off x="1390101" y="2995476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4"/>
          <p:cNvSpPr txBox="1"/>
          <p:nvPr/>
        </p:nvSpPr>
        <p:spPr>
          <a:xfrm>
            <a:off x="752624" y="3184207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2</a:t>
            </a:r>
            <a:endParaRPr lang="ar-SA" sz="2600" dirty="0">
              <a:solidFill>
                <a:srgbClr val="22274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752624" y="3953851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3</a:t>
            </a:r>
            <a:endParaRPr lang="ar-SA" sz="2600" dirty="0">
              <a:solidFill>
                <a:srgbClr val="22274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752624" y="4723497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4</a:t>
            </a:r>
            <a:endParaRPr lang="ar-SA" sz="2600" dirty="0">
              <a:solidFill>
                <a:srgbClr val="22274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35" name="Straight Connector 56"/>
          <p:cNvCxnSpPr/>
          <p:nvPr/>
        </p:nvCxnSpPr>
        <p:spPr>
          <a:xfrm>
            <a:off x="1390101" y="3767016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7"/>
          <p:cNvCxnSpPr/>
          <p:nvPr/>
        </p:nvCxnSpPr>
        <p:spPr>
          <a:xfrm>
            <a:off x="1390101" y="4538556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4"/>
          <p:cNvSpPr txBox="1"/>
          <p:nvPr/>
        </p:nvSpPr>
        <p:spPr>
          <a:xfrm>
            <a:off x="752624" y="5534722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5</a:t>
            </a:r>
            <a:endParaRPr lang="ar-SA" sz="2600" dirty="0">
              <a:solidFill>
                <a:srgbClr val="22274F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38" name="Straight Connector 66"/>
          <p:cNvCxnSpPr/>
          <p:nvPr/>
        </p:nvCxnSpPr>
        <p:spPr>
          <a:xfrm>
            <a:off x="1390101" y="5310098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310561" y="2393336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학습의 목적이 되는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따라가는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Behavior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같은 학습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10561" y="3131955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사람이 직접 행동을 해보고 배우는 과정을 모방한 학습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0560" y="3923694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과거에 있던 데이터를 사용하지 못하기 때문에 데이터의 효율이 좋지 않다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0559" y="4685037"/>
            <a:ext cx="3329001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계속 환경과 상호작용하며 학습을 하는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10559" y="5481008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환경에서 얻은 정보를 통해 학습을 하기 때문에 환경과의 상호작용이 필수적이다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Rectangle 58"/>
          <p:cNvSpPr/>
          <p:nvPr/>
        </p:nvSpPr>
        <p:spPr>
          <a:xfrm>
            <a:off x="5229883" y="1883846"/>
            <a:ext cx="4050600" cy="368366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Off - Policy</a:t>
            </a:r>
          </a:p>
        </p:txBody>
      </p:sp>
      <p:sp>
        <p:nvSpPr>
          <p:cNvPr id="47" name="TextBox 4"/>
          <p:cNvSpPr txBox="1"/>
          <p:nvPr/>
        </p:nvSpPr>
        <p:spPr>
          <a:xfrm>
            <a:off x="5283776" y="2424245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1</a:t>
            </a:r>
            <a:endParaRPr lang="ar-SA" sz="2600" dirty="0">
              <a:solidFill>
                <a:srgbClr val="DA4B5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48" name="Straight Connector 52"/>
          <p:cNvCxnSpPr/>
          <p:nvPr/>
        </p:nvCxnSpPr>
        <p:spPr>
          <a:xfrm>
            <a:off x="5921253" y="2992804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"/>
          <p:cNvSpPr txBox="1"/>
          <p:nvPr/>
        </p:nvSpPr>
        <p:spPr>
          <a:xfrm>
            <a:off x="5283776" y="3181535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2</a:t>
            </a:r>
            <a:endParaRPr lang="ar-SA" sz="2600" dirty="0">
              <a:solidFill>
                <a:srgbClr val="DA4B5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0" name="TextBox 4"/>
          <p:cNvSpPr txBox="1"/>
          <p:nvPr/>
        </p:nvSpPr>
        <p:spPr>
          <a:xfrm>
            <a:off x="5283776" y="3951179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3</a:t>
            </a:r>
            <a:endParaRPr lang="ar-SA" sz="2600" dirty="0">
              <a:solidFill>
                <a:srgbClr val="DA4B5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51" name="TextBox 4"/>
          <p:cNvSpPr txBox="1"/>
          <p:nvPr/>
        </p:nvSpPr>
        <p:spPr>
          <a:xfrm>
            <a:off x="5283776" y="4720825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4</a:t>
            </a:r>
            <a:endParaRPr lang="ar-SA" sz="2600" dirty="0">
              <a:solidFill>
                <a:srgbClr val="DA4B5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52" name="Straight Connector 56"/>
          <p:cNvCxnSpPr/>
          <p:nvPr/>
        </p:nvCxnSpPr>
        <p:spPr>
          <a:xfrm>
            <a:off x="5921253" y="3764344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7"/>
          <p:cNvCxnSpPr/>
          <p:nvPr/>
        </p:nvCxnSpPr>
        <p:spPr>
          <a:xfrm>
            <a:off x="5921253" y="4535884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4"/>
          <p:cNvSpPr txBox="1"/>
          <p:nvPr/>
        </p:nvSpPr>
        <p:spPr>
          <a:xfrm>
            <a:off x="5283776" y="5532050"/>
            <a:ext cx="352078" cy="417107"/>
          </a:xfrm>
          <a:prstGeom prst="rect">
            <a:avLst/>
          </a:prstGeom>
          <a:noFill/>
        </p:spPr>
        <p:txBody>
          <a:bodyPr wrap="square" lIns="0" tIns="0" rIns="0" bIns="0" rtlCol="1" anchor="t" anchorCtr="0">
            <a:noAutofit/>
          </a:bodyPr>
          <a:lstStyle/>
          <a:p>
            <a:pPr algn="ctr" rtl="0"/>
            <a:r>
              <a:rPr lang="en-US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나눔고딕" pitchFamily="34" charset="0"/>
              </a:rPr>
              <a:t>5</a:t>
            </a:r>
            <a:endParaRPr lang="ar-SA" sz="2600" dirty="0">
              <a:solidFill>
                <a:srgbClr val="DA4B53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cxnSp>
        <p:nvCxnSpPr>
          <p:cNvPr id="55" name="Straight Connector 66"/>
          <p:cNvCxnSpPr/>
          <p:nvPr/>
        </p:nvCxnSpPr>
        <p:spPr>
          <a:xfrm>
            <a:off x="5921253" y="5307426"/>
            <a:ext cx="3207120" cy="1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841713" y="2390664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학습의 목적이 되는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따라가는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Behavior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다른 학습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41713" y="3129283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사람이 직접 행동을 해보는 것이 아닌 다른 사람의 행동을 보고서 배우는 과정을 모방한 학습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41712" y="3921022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과거의 데이터를 통해서 학습이 가능하다는 장점으로 데이터의 효율성이 높다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41711" y="4682365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계속 환경과 상호작용하며 데이터를 저장하고 데이터를 통해서 학습하는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41711" y="5478336"/>
            <a:ext cx="3329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환경과의 상호작용을 하며 데이터를 저장하는데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환경과의 상호작용이 데이터가 쌓인 이후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필수적일까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 학습에서 다루는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 – Off Policy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관한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Remind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05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602" y="182101"/>
            <a:ext cx="7140376" cy="423717"/>
          </a:xfrm>
        </p:spPr>
        <p:txBody>
          <a:bodyPr/>
          <a:lstStyle/>
          <a:p>
            <a:r>
              <a:rPr lang="en-US" altLang="ko-KR" dirty="0"/>
              <a:t>Q. Agent</a:t>
            </a:r>
            <a:r>
              <a:rPr lang="ko-KR" altLang="en-US" dirty="0"/>
              <a:t>와 </a:t>
            </a:r>
            <a:r>
              <a:rPr lang="en-US" altLang="ko-KR" dirty="0"/>
              <a:t>Environment</a:t>
            </a:r>
            <a:r>
              <a:rPr lang="ko-KR" altLang="en-US" dirty="0"/>
              <a:t>의 상호작용이 필수적일까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Reinforcement Learning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373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저장된 방대한 데이터를 통해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RL Agent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학습하는 방법을 생각해 볼 수 있다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823007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Off Policy RL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많은 양의 데이터가 쌓여 있다면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Agent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Environment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상호작용이 필수적일까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이미지">
            <a:extLst>
              <a:ext uri="{FF2B5EF4-FFF2-40B4-BE49-F238E27FC236}">
                <a16:creationId xmlns:a16="http://schemas.microsoft.com/office/drawing/2014/main" id="{DDF8956F-0F33-4EF2-ACF7-60CD005A9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35"/>
          <a:stretch/>
        </p:blipFill>
        <p:spPr bwMode="auto">
          <a:xfrm>
            <a:off x="552262" y="2669092"/>
            <a:ext cx="523627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이미지">
            <a:extLst>
              <a:ext uri="{FF2B5EF4-FFF2-40B4-BE49-F238E27FC236}">
                <a16:creationId xmlns:a16="http://schemas.microsoft.com/office/drawing/2014/main" id="{E33E978A-894E-411A-86F0-4F90899D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0"/>
          <a:stretch/>
        </p:blipFill>
        <p:spPr bwMode="auto">
          <a:xfrm>
            <a:off x="5645205" y="2669092"/>
            <a:ext cx="370853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29C162-0384-47AE-9F89-30B6B84455C4}"/>
              </a:ext>
            </a:extLst>
          </p:cNvPr>
          <p:cNvSpPr txBox="1"/>
          <p:nvPr/>
        </p:nvSpPr>
        <p:spPr>
          <a:xfrm>
            <a:off x="552262" y="4939744"/>
            <a:ext cx="8297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  <a:ea typeface="+mn-ea"/>
              </a:rPr>
              <a:t>질문의 의도는 다음 그림을 보면 쉽게 이해된다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</a:p>
          <a:p>
            <a:r>
              <a:rPr lang="en-US" altLang="ko-KR" sz="1200" dirty="0">
                <a:latin typeface="+mn-ea"/>
                <a:ea typeface="+mn-ea"/>
              </a:rPr>
              <a:t>(a)</a:t>
            </a:r>
            <a:r>
              <a:rPr lang="ko-KR" altLang="en-US" sz="1200" dirty="0">
                <a:latin typeface="+mn-ea"/>
                <a:ea typeface="+mn-ea"/>
              </a:rPr>
              <a:t>의 경우 </a:t>
            </a:r>
            <a:r>
              <a:rPr lang="en-US" altLang="ko-KR" sz="1200" dirty="0">
                <a:latin typeface="+mn-ea"/>
                <a:ea typeface="+mn-ea"/>
              </a:rPr>
              <a:t>Agent</a:t>
            </a:r>
            <a:r>
              <a:rPr lang="ko-KR" altLang="en-US" sz="1200" dirty="0">
                <a:latin typeface="+mn-ea"/>
                <a:ea typeface="+mn-ea"/>
              </a:rPr>
              <a:t>가 환경과 작용해 </a:t>
            </a:r>
            <a:r>
              <a:rPr lang="en-US" altLang="ko-KR" sz="1200" dirty="0">
                <a:latin typeface="+mn-ea"/>
                <a:ea typeface="+mn-ea"/>
              </a:rPr>
              <a:t>Data</a:t>
            </a:r>
            <a:r>
              <a:rPr lang="ko-KR" altLang="en-US" sz="1200" dirty="0">
                <a:latin typeface="+mn-ea"/>
                <a:ea typeface="+mn-ea"/>
              </a:rPr>
              <a:t>를 받아서 </a:t>
            </a:r>
            <a:r>
              <a:rPr lang="en-US" altLang="ko-KR" sz="1200" dirty="0">
                <a:latin typeface="+mn-ea"/>
                <a:ea typeface="+mn-ea"/>
              </a:rPr>
              <a:t>Policy</a:t>
            </a:r>
            <a:r>
              <a:rPr lang="ko-KR" altLang="en-US" sz="1200" dirty="0">
                <a:latin typeface="+mn-ea"/>
                <a:ea typeface="+mn-ea"/>
              </a:rPr>
              <a:t>를 업데이트 하는 방법이다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r>
              <a:rPr lang="en-US" altLang="ko-KR" sz="1200" dirty="0">
                <a:latin typeface="+mn-ea"/>
                <a:ea typeface="+mn-ea"/>
              </a:rPr>
              <a:t>(b)</a:t>
            </a:r>
            <a:r>
              <a:rPr lang="ko-KR" altLang="en-US" sz="1200" dirty="0">
                <a:latin typeface="+mn-ea"/>
                <a:ea typeface="+mn-ea"/>
              </a:rPr>
              <a:t>의 경우는 </a:t>
            </a:r>
            <a:r>
              <a:rPr lang="en-US" altLang="ko-KR" sz="1200" dirty="0">
                <a:latin typeface="+mn-ea"/>
                <a:ea typeface="+mn-ea"/>
              </a:rPr>
              <a:t>Off – Policy </a:t>
            </a:r>
            <a:r>
              <a:rPr lang="ko-KR" altLang="en-US" sz="1200" dirty="0">
                <a:latin typeface="+mn-ea"/>
                <a:ea typeface="+mn-ea"/>
              </a:rPr>
              <a:t>방법으로 </a:t>
            </a:r>
            <a:r>
              <a:rPr lang="en-US" altLang="ko-KR" sz="1200" dirty="0">
                <a:latin typeface="+mn-ea"/>
                <a:ea typeface="+mn-ea"/>
              </a:rPr>
              <a:t>Agent</a:t>
            </a:r>
            <a:r>
              <a:rPr lang="ko-KR" altLang="en-US" sz="1200" dirty="0">
                <a:latin typeface="+mn-ea"/>
                <a:ea typeface="+mn-ea"/>
              </a:rPr>
              <a:t>가 환경과 작용한 </a:t>
            </a:r>
            <a:r>
              <a:rPr lang="en-US" altLang="ko-KR" sz="1200" dirty="0">
                <a:latin typeface="+mn-ea"/>
                <a:ea typeface="+mn-ea"/>
              </a:rPr>
              <a:t>Data</a:t>
            </a:r>
            <a:r>
              <a:rPr lang="ko-KR" altLang="en-US" sz="1200" dirty="0">
                <a:latin typeface="+mn-ea"/>
                <a:ea typeface="+mn-ea"/>
              </a:rPr>
              <a:t>를 </a:t>
            </a:r>
            <a:r>
              <a:rPr lang="en-US" altLang="ko-KR" sz="1200" dirty="0">
                <a:latin typeface="+mn-ea"/>
                <a:ea typeface="+mn-ea"/>
              </a:rPr>
              <a:t>Replay Buffer</a:t>
            </a:r>
            <a:r>
              <a:rPr lang="ko-KR" altLang="en-US" sz="1200" dirty="0">
                <a:latin typeface="+mn-ea"/>
                <a:ea typeface="+mn-ea"/>
              </a:rPr>
              <a:t>의 저장하고</a:t>
            </a:r>
            <a:r>
              <a:rPr lang="en-US" altLang="ko-KR" sz="1200" dirty="0">
                <a:latin typeface="+mn-ea"/>
                <a:ea typeface="+mn-ea"/>
              </a:rPr>
              <a:t>, Replay Buffer</a:t>
            </a:r>
            <a:r>
              <a:rPr lang="ko-KR" altLang="en-US" sz="1200" dirty="0">
                <a:latin typeface="+mn-ea"/>
                <a:ea typeface="+mn-ea"/>
              </a:rPr>
              <a:t>에서 </a:t>
            </a:r>
            <a:r>
              <a:rPr lang="en-US" altLang="ko-KR" sz="1200" dirty="0">
                <a:latin typeface="+mn-ea"/>
                <a:ea typeface="+mn-ea"/>
              </a:rPr>
              <a:t>Sample</a:t>
            </a:r>
            <a:r>
              <a:rPr lang="ko-KR" altLang="en-US" sz="1200" dirty="0">
                <a:latin typeface="+mn-ea"/>
                <a:ea typeface="+mn-ea"/>
              </a:rPr>
              <a:t>을 뽑아서 </a:t>
            </a:r>
            <a:r>
              <a:rPr lang="en-US" altLang="ko-KR" sz="1200" dirty="0">
                <a:latin typeface="+mn-ea"/>
                <a:ea typeface="+mn-ea"/>
              </a:rPr>
              <a:t>Policy</a:t>
            </a:r>
            <a:r>
              <a:rPr lang="ko-KR" altLang="en-US" sz="1200" dirty="0">
                <a:latin typeface="+mn-ea"/>
                <a:ea typeface="+mn-ea"/>
              </a:rPr>
              <a:t>를 업데이트하는 방법이다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</a:p>
          <a:p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sz="1200" dirty="0">
                <a:latin typeface="+mn-ea"/>
                <a:ea typeface="+mn-ea"/>
              </a:rPr>
              <a:t>이때 질문은 만약 </a:t>
            </a:r>
            <a:r>
              <a:rPr lang="en-US" altLang="ko-KR" sz="1200" dirty="0">
                <a:latin typeface="+mn-ea"/>
                <a:ea typeface="+mn-ea"/>
              </a:rPr>
              <a:t>Replay Buffer</a:t>
            </a:r>
            <a:r>
              <a:rPr lang="ko-KR" altLang="en-US" sz="1200" dirty="0">
                <a:latin typeface="+mn-ea"/>
                <a:ea typeface="+mn-ea"/>
              </a:rPr>
              <a:t>의 사이즈가 충분히 크다면 </a:t>
            </a:r>
            <a:r>
              <a:rPr lang="en-US" altLang="ko-KR" sz="1200" dirty="0">
                <a:latin typeface="+mn-ea"/>
                <a:ea typeface="+mn-ea"/>
              </a:rPr>
              <a:t>Agent</a:t>
            </a:r>
            <a:r>
              <a:rPr lang="ko-KR" altLang="en-US" sz="1200" dirty="0">
                <a:latin typeface="+mn-ea"/>
                <a:ea typeface="+mn-ea"/>
              </a:rPr>
              <a:t>가 더 이상 환경과 작용하지 않고</a:t>
            </a:r>
            <a:r>
              <a:rPr lang="en-US" altLang="ko-KR" sz="1200" dirty="0">
                <a:latin typeface="+mn-ea"/>
                <a:ea typeface="+mn-ea"/>
              </a:rPr>
              <a:t>, Replay Buffer</a:t>
            </a:r>
            <a:r>
              <a:rPr lang="ko-KR" altLang="en-US" sz="1200" dirty="0">
                <a:latin typeface="+mn-ea"/>
                <a:ea typeface="+mn-ea"/>
              </a:rPr>
              <a:t>만의 데이터를 가지고 </a:t>
            </a:r>
            <a:r>
              <a:rPr lang="en-US" altLang="ko-KR" sz="1200" dirty="0">
                <a:latin typeface="+mn-ea"/>
                <a:ea typeface="+mn-ea"/>
              </a:rPr>
              <a:t>Agent</a:t>
            </a:r>
            <a:r>
              <a:rPr lang="ko-KR" altLang="en-US" sz="1200" dirty="0">
                <a:latin typeface="+mn-ea"/>
                <a:ea typeface="+mn-ea"/>
              </a:rPr>
              <a:t>를 학습시키는 것이 가능할 것인가를 묻고 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r>
              <a:rPr lang="ko-KR" altLang="en-US" sz="1200" dirty="0">
                <a:latin typeface="+mn-ea"/>
                <a:ea typeface="+mn-ea"/>
              </a:rPr>
              <a:t>답은 </a:t>
            </a:r>
            <a:r>
              <a:rPr lang="en-US" altLang="ko-KR" sz="1200" dirty="0">
                <a:latin typeface="+mn-ea"/>
                <a:ea typeface="+mn-ea"/>
              </a:rPr>
              <a:t>(c) </a:t>
            </a:r>
            <a:r>
              <a:rPr lang="ko-KR" altLang="en-US" sz="1200" dirty="0">
                <a:latin typeface="+mn-ea"/>
                <a:ea typeface="+mn-ea"/>
              </a:rPr>
              <a:t>그림과 같이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가능하다</a:t>
            </a:r>
            <a:r>
              <a:rPr lang="en-US" altLang="ko-KR" sz="1200" dirty="0">
                <a:latin typeface="+mn-ea"/>
                <a:ea typeface="+mn-ea"/>
              </a:rPr>
              <a:t>! </a:t>
            </a:r>
            <a:r>
              <a:rPr lang="ko-KR" altLang="en-US" sz="1200" dirty="0">
                <a:latin typeface="+mn-ea"/>
                <a:ea typeface="+mn-ea"/>
              </a:rPr>
              <a:t>그 방법을 </a:t>
            </a:r>
            <a:r>
              <a:rPr lang="en-US" altLang="ko-KR" sz="1200" dirty="0">
                <a:latin typeface="+mn-ea"/>
                <a:ea typeface="+mn-ea"/>
              </a:rPr>
              <a:t>OFFLINE LEARNING RL </a:t>
            </a:r>
            <a:r>
              <a:rPr lang="ko-KR" altLang="en-US" sz="1200" dirty="0">
                <a:latin typeface="+mn-ea"/>
                <a:ea typeface="+mn-ea"/>
              </a:rPr>
              <a:t>이라고 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377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0" dirty="0"/>
              <a:t>Online &amp; Offline Learning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69084" y="3321656"/>
            <a:ext cx="56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What is Online &amp; Offline Learning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9084" y="3665929"/>
            <a:ext cx="56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About Offline Learning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69084" y="4010202"/>
            <a:ext cx="569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Difference Between Online &amp; Offline Learning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150561" y="3042514"/>
            <a:ext cx="5837050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22EEDA1-850E-4B81-8174-BA5175E780F4}"/>
              </a:ext>
            </a:extLst>
          </p:cNvPr>
          <p:cNvSpPr txBox="1"/>
          <p:nvPr/>
        </p:nvSpPr>
        <p:spPr>
          <a:xfrm>
            <a:off x="3069084" y="4354475"/>
            <a:ext cx="569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4) How &amp; Why Offline Learning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23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Online &amp; Offline Learning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Online &amp; Offline Learning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37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ᆞOffline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Online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다르게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환경과의 상호작용을 통해 얻은 데이터로만 학습하는 방법이다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현실에서는 방대한 데이터가 이미 저장되어 있기 때문에 가능하다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</a:p>
          <a:p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ᆞOnline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계속해서 환경과 상호작용하여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받는다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Online Learning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Offline Learning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학습하는 방법에 큰 차이가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7E45DD-9DAA-4408-8093-8A72A7990E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88" y="2635397"/>
            <a:ext cx="6830222" cy="377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1B3E3-AEC3-41B3-A62E-1232E07C595F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en-US" altLang="ko-KR" sz="900" dirty="0">
                <a:hlinkClick r:id="rId3"/>
              </a:rPr>
              <a:t>https://ai.googleblog.com/2020/04/an-optimistic-perspective-on-offline.html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665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애자일소다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22274F"/>
      </a:accent1>
      <a:accent2>
        <a:srgbClr val="DA4B53"/>
      </a:accent2>
      <a:accent3>
        <a:srgbClr val="446F8D"/>
      </a:accent3>
      <a:accent4>
        <a:srgbClr val="6C8EBF"/>
      </a:accent4>
      <a:accent5>
        <a:srgbClr val="A9CBDE"/>
      </a:accent5>
      <a:accent6>
        <a:srgbClr val="BFC46F"/>
      </a:accent6>
      <a:hlink>
        <a:srgbClr val="DA4B53"/>
      </a:hlink>
      <a:folHlink>
        <a:srgbClr val="DA4B53"/>
      </a:folHlink>
    </a:clrScheme>
    <a:fontScheme name="사용자 지정 5">
      <a:majorFont>
        <a:latin typeface="나눔스퀘어 Bold"/>
        <a:ea typeface="나눔스퀘어 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A4B5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12643</TotalTime>
  <Words>2654</Words>
  <Application>Microsoft Office PowerPoint</Application>
  <PresentationFormat>A4 용지(210x297mm)</PresentationFormat>
  <Paragraphs>237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Montserrat</vt:lpstr>
      <vt:lpstr>SpoqaHanSans-Regular</vt:lpstr>
      <vt:lpstr>굴림</vt:lpstr>
      <vt:lpstr>나눔스퀘어</vt:lpstr>
      <vt:lpstr>나눔스퀘어 Bold</vt:lpstr>
      <vt:lpstr>맑은 고딕</vt:lpstr>
      <vt:lpstr>Arial</vt:lpstr>
      <vt:lpstr>Cambria Math</vt:lpstr>
      <vt:lpstr>Wingdings</vt:lpstr>
      <vt:lpstr>Office 테마</vt:lpstr>
      <vt:lpstr> Offline Reinforcement Learning</vt:lpstr>
      <vt:lpstr> </vt:lpstr>
      <vt:lpstr> </vt:lpstr>
      <vt:lpstr>PowerPoint 프레젠테이션</vt:lpstr>
      <vt:lpstr>강화 학습(Reinforcement Learning)</vt:lpstr>
      <vt:lpstr>On Policy &amp; Off Policy</vt:lpstr>
      <vt:lpstr>Q. Agent와 Environment의 상호작용이 필수적일까?</vt:lpstr>
      <vt:lpstr>PowerPoint 프레젠테이션</vt:lpstr>
      <vt:lpstr>Online &amp; Offline Learning</vt:lpstr>
      <vt:lpstr>Online Learning</vt:lpstr>
      <vt:lpstr>Offline Learning</vt:lpstr>
      <vt:lpstr>About Offline Learning</vt:lpstr>
      <vt:lpstr>Online &amp; Offline Learning</vt:lpstr>
      <vt:lpstr>Difference Between Online &amp; Offline Learning</vt:lpstr>
      <vt:lpstr>How?</vt:lpstr>
      <vt:lpstr>Why?</vt:lpstr>
      <vt:lpstr>PowerPoint 프레젠테이션</vt:lpstr>
      <vt:lpstr>Ensemble DQN</vt:lpstr>
      <vt:lpstr>Random Ensemble Mixture</vt:lpstr>
      <vt:lpstr>Ensemble – DQN &amp; REM</vt:lpstr>
      <vt:lpstr>THANK YOU.</vt:lpstr>
    </vt:vector>
  </TitlesOfParts>
  <Company>투비소프트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마케팅팀</dc:creator>
  <cp:lastModifiedBy>이동현</cp:lastModifiedBy>
  <cp:revision>3752</cp:revision>
  <cp:lastPrinted>2018-05-08T13:50:35Z</cp:lastPrinted>
  <dcterms:created xsi:type="dcterms:W3CDTF">2008-08-04T06:06:28Z</dcterms:created>
  <dcterms:modified xsi:type="dcterms:W3CDTF">2020-08-07T00:08:30Z</dcterms:modified>
</cp:coreProperties>
</file>